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59675" cy="10691813"/>
  <p:notesSz cx="6797675" cy="9926638"/>
  <p:defaultTextStyle>
    <a:defPPr>
      <a:defRPr lang="ja-JP"/>
    </a:defPPr>
    <a:lvl1pPr marL="0" algn="l" defTabSz="1042744" rtl="0" eaLnBrk="1" latinLnBrk="0" hangingPunct="1">
      <a:defRPr kumimoji="1" sz="2053" kern="1200">
        <a:solidFill>
          <a:schemeClr val="tx1"/>
        </a:solidFill>
        <a:latin typeface="+mn-lt"/>
        <a:ea typeface="+mn-ea"/>
        <a:cs typeface="+mn-cs"/>
      </a:defRPr>
    </a:lvl1pPr>
    <a:lvl2pPr marL="521373" algn="l" defTabSz="1042744" rtl="0" eaLnBrk="1" latinLnBrk="0" hangingPunct="1">
      <a:defRPr kumimoji="1" sz="2053" kern="1200">
        <a:solidFill>
          <a:schemeClr val="tx1"/>
        </a:solidFill>
        <a:latin typeface="+mn-lt"/>
        <a:ea typeface="+mn-ea"/>
        <a:cs typeface="+mn-cs"/>
      </a:defRPr>
    </a:lvl2pPr>
    <a:lvl3pPr marL="1042744" algn="l" defTabSz="1042744" rtl="0" eaLnBrk="1" latinLnBrk="0" hangingPunct="1">
      <a:defRPr kumimoji="1" sz="2053" kern="1200">
        <a:solidFill>
          <a:schemeClr val="tx1"/>
        </a:solidFill>
        <a:latin typeface="+mn-lt"/>
        <a:ea typeface="+mn-ea"/>
        <a:cs typeface="+mn-cs"/>
      </a:defRPr>
    </a:lvl3pPr>
    <a:lvl4pPr marL="1564117" algn="l" defTabSz="1042744" rtl="0" eaLnBrk="1" latinLnBrk="0" hangingPunct="1">
      <a:defRPr kumimoji="1" sz="2053" kern="1200">
        <a:solidFill>
          <a:schemeClr val="tx1"/>
        </a:solidFill>
        <a:latin typeface="+mn-lt"/>
        <a:ea typeface="+mn-ea"/>
        <a:cs typeface="+mn-cs"/>
      </a:defRPr>
    </a:lvl4pPr>
    <a:lvl5pPr marL="2085489" algn="l" defTabSz="1042744" rtl="0" eaLnBrk="1" latinLnBrk="0" hangingPunct="1">
      <a:defRPr kumimoji="1" sz="2053" kern="1200">
        <a:solidFill>
          <a:schemeClr val="tx1"/>
        </a:solidFill>
        <a:latin typeface="+mn-lt"/>
        <a:ea typeface="+mn-ea"/>
        <a:cs typeface="+mn-cs"/>
      </a:defRPr>
    </a:lvl5pPr>
    <a:lvl6pPr marL="2606860" algn="l" defTabSz="1042744" rtl="0" eaLnBrk="1" latinLnBrk="0" hangingPunct="1">
      <a:defRPr kumimoji="1" sz="2053" kern="1200">
        <a:solidFill>
          <a:schemeClr val="tx1"/>
        </a:solidFill>
        <a:latin typeface="+mn-lt"/>
        <a:ea typeface="+mn-ea"/>
        <a:cs typeface="+mn-cs"/>
      </a:defRPr>
    </a:lvl6pPr>
    <a:lvl7pPr marL="3128233" algn="l" defTabSz="1042744" rtl="0" eaLnBrk="1" latinLnBrk="0" hangingPunct="1">
      <a:defRPr kumimoji="1" sz="2053" kern="1200">
        <a:solidFill>
          <a:schemeClr val="tx1"/>
        </a:solidFill>
        <a:latin typeface="+mn-lt"/>
        <a:ea typeface="+mn-ea"/>
        <a:cs typeface="+mn-cs"/>
      </a:defRPr>
    </a:lvl7pPr>
    <a:lvl8pPr marL="3649605" algn="l" defTabSz="1042744" rtl="0" eaLnBrk="1" latinLnBrk="0" hangingPunct="1">
      <a:defRPr kumimoji="1" sz="2053" kern="1200">
        <a:solidFill>
          <a:schemeClr val="tx1"/>
        </a:solidFill>
        <a:latin typeface="+mn-lt"/>
        <a:ea typeface="+mn-ea"/>
        <a:cs typeface="+mn-cs"/>
      </a:defRPr>
    </a:lvl8pPr>
    <a:lvl9pPr marL="4170977" algn="l" defTabSz="1042744"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B2A"/>
    <a:srgbClr val="C8FFC8"/>
    <a:srgbClr val="DCFFB9"/>
    <a:srgbClr val="F4F6B0"/>
    <a:srgbClr val="FFF7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p:scale>
          <a:sx n="125" d="100"/>
          <a:sy n="125" d="100"/>
        </p:scale>
        <p:origin x="240" y="-2586"/>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272CD66-994E-4E39-BE1C-3E78C60A3817}" type="datetimeFigureOut">
              <a:rPr kumimoji="1" lang="ja-JP" altLang="en-US" smtClean="0"/>
              <a:t>2020/8/21</a:t>
            </a:fld>
            <a:endParaRPr kumimoji="1" lang="ja-JP" altLang="en-US"/>
          </a:p>
        </p:txBody>
      </p:sp>
      <p:sp>
        <p:nvSpPr>
          <p:cNvPr id="4" name="スライド イメージ プレースホルダー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23784AE-AD7D-4009-92CB-D839C752A1E4}" type="slidenum">
              <a:rPr kumimoji="1" lang="ja-JP" altLang="en-US" smtClean="0"/>
              <a:t>‹#›</a:t>
            </a:fld>
            <a:endParaRPr kumimoji="1" lang="ja-JP" altLang="en-US"/>
          </a:p>
        </p:txBody>
      </p:sp>
    </p:spTree>
    <p:extLst>
      <p:ext uri="{BB962C8B-B14F-4D97-AF65-F5344CB8AC3E}">
        <p14:creationId xmlns:p14="http://schemas.microsoft.com/office/powerpoint/2010/main" val="2328652323"/>
      </p:ext>
    </p:extLst>
  </p:cSld>
  <p:clrMap bg1="lt1" tx1="dk1" bg2="lt2" tx2="dk2" accent1="accent1" accent2="accent2" accent3="accent3" accent4="accent4" accent5="accent5" accent6="accent6" hlink="hlink" folHlink="folHlink"/>
  <p:notesStyle>
    <a:lvl1pPr marL="0" algn="l" defTabSz="1042744" rtl="0" eaLnBrk="1" latinLnBrk="0" hangingPunct="1">
      <a:defRPr kumimoji="1" sz="1369" kern="1200">
        <a:solidFill>
          <a:schemeClr val="tx1"/>
        </a:solidFill>
        <a:latin typeface="+mn-lt"/>
        <a:ea typeface="+mn-ea"/>
        <a:cs typeface="+mn-cs"/>
      </a:defRPr>
    </a:lvl1pPr>
    <a:lvl2pPr marL="521373" algn="l" defTabSz="1042744" rtl="0" eaLnBrk="1" latinLnBrk="0" hangingPunct="1">
      <a:defRPr kumimoji="1" sz="1369" kern="1200">
        <a:solidFill>
          <a:schemeClr val="tx1"/>
        </a:solidFill>
        <a:latin typeface="+mn-lt"/>
        <a:ea typeface="+mn-ea"/>
        <a:cs typeface="+mn-cs"/>
      </a:defRPr>
    </a:lvl2pPr>
    <a:lvl3pPr marL="1042744" algn="l" defTabSz="1042744" rtl="0" eaLnBrk="1" latinLnBrk="0" hangingPunct="1">
      <a:defRPr kumimoji="1" sz="1369" kern="1200">
        <a:solidFill>
          <a:schemeClr val="tx1"/>
        </a:solidFill>
        <a:latin typeface="+mn-lt"/>
        <a:ea typeface="+mn-ea"/>
        <a:cs typeface="+mn-cs"/>
      </a:defRPr>
    </a:lvl3pPr>
    <a:lvl4pPr marL="1564117" algn="l" defTabSz="1042744" rtl="0" eaLnBrk="1" latinLnBrk="0" hangingPunct="1">
      <a:defRPr kumimoji="1" sz="1369" kern="1200">
        <a:solidFill>
          <a:schemeClr val="tx1"/>
        </a:solidFill>
        <a:latin typeface="+mn-lt"/>
        <a:ea typeface="+mn-ea"/>
        <a:cs typeface="+mn-cs"/>
      </a:defRPr>
    </a:lvl4pPr>
    <a:lvl5pPr marL="2085489" algn="l" defTabSz="1042744" rtl="0" eaLnBrk="1" latinLnBrk="0" hangingPunct="1">
      <a:defRPr kumimoji="1" sz="1369" kern="1200">
        <a:solidFill>
          <a:schemeClr val="tx1"/>
        </a:solidFill>
        <a:latin typeface="+mn-lt"/>
        <a:ea typeface="+mn-ea"/>
        <a:cs typeface="+mn-cs"/>
      </a:defRPr>
    </a:lvl5pPr>
    <a:lvl6pPr marL="2606860" algn="l" defTabSz="1042744" rtl="0" eaLnBrk="1" latinLnBrk="0" hangingPunct="1">
      <a:defRPr kumimoji="1" sz="1369" kern="1200">
        <a:solidFill>
          <a:schemeClr val="tx1"/>
        </a:solidFill>
        <a:latin typeface="+mn-lt"/>
        <a:ea typeface="+mn-ea"/>
        <a:cs typeface="+mn-cs"/>
      </a:defRPr>
    </a:lvl6pPr>
    <a:lvl7pPr marL="3128233" algn="l" defTabSz="1042744" rtl="0" eaLnBrk="1" latinLnBrk="0" hangingPunct="1">
      <a:defRPr kumimoji="1" sz="1369" kern="1200">
        <a:solidFill>
          <a:schemeClr val="tx1"/>
        </a:solidFill>
        <a:latin typeface="+mn-lt"/>
        <a:ea typeface="+mn-ea"/>
        <a:cs typeface="+mn-cs"/>
      </a:defRPr>
    </a:lvl7pPr>
    <a:lvl8pPr marL="3649605" algn="l" defTabSz="1042744" rtl="0" eaLnBrk="1" latinLnBrk="0" hangingPunct="1">
      <a:defRPr kumimoji="1" sz="1369" kern="1200">
        <a:solidFill>
          <a:schemeClr val="tx1"/>
        </a:solidFill>
        <a:latin typeface="+mn-lt"/>
        <a:ea typeface="+mn-ea"/>
        <a:cs typeface="+mn-cs"/>
      </a:defRPr>
    </a:lvl8pPr>
    <a:lvl9pPr marL="4170977" algn="l" defTabSz="1042744"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2800" y="744538"/>
            <a:ext cx="2632075" cy="3722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3784AE-AD7D-4009-92CB-D839C752A1E4}" type="slidenum">
              <a:rPr kumimoji="1" lang="ja-JP" altLang="en-US" smtClean="0"/>
              <a:t>1</a:t>
            </a:fld>
            <a:endParaRPr kumimoji="1" lang="ja-JP" altLang="en-US"/>
          </a:p>
        </p:txBody>
      </p:sp>
    </p:spTree>
    <p:extLst>
      <p:ext uri="{BB962C8B-B14F-4D97-AF65-F5344CB8AC3E}">
        <p14:creationId xmlns:p14="http://schemas.microsoft.com/office/powerpoint/2010/main" val="381573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2800" y="744538"/>
            <a:ext cx="2632075" cy="37226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3784AE-AD7D-4009-92CB-D839C752A1E4}" type="slidenum">
              <a:rPr kumimoji="1" lang="ja-JP" altLang="en-US" smtClean="0"/>
              <a:t>2</a:t>
            </a:fld>
            <a:endParaRPr kumimoji="1" lang="ja-JP" altLang="en-US"/>
          </a:p>
        </p:txBody>
      </p:sp>
    </p:spTree>
    <p:extLst>
      <p:ext uri="{BB962C8B-B14F-4D97-AF65-F5344CB8AC3E}">
        <p14:creationId xmlns:p14="http://schemas.microsoft.com/office/powerpoint/2010/main" val="59259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3321395"/>
            <a:ext cx="6425724" cy="229181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3951" y="6058694"/>
            <a:ext cx="5291773" cy="2732352"/>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25495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28236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0573" y="571716"/>
            <a:ext cx="1275696" cy="1216193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83490" y="571716"/>
            <a:ext cx="3701091" cy="1216193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387430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241105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162" y="6870480"/>
            <a:ext cx="6425724" cy="2123513"/>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162" y="4531649"/>
            <a:ext cx="6425724" cy="2338833"/>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60101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83489" y="3326342"/>
            <a:ext cx="2488393" cy="9407312"/>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897877" y="3326342"/>
            <a:ext cx="2488393" cy="9407312"/>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407184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4" y="428168"/>
            <a:ext cx="6803708" cy="1781969"/>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7986" y="2393283"/>
            <a:ext cx="3340169" cy="997407"/>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7986" y="3390690"/>
            <a:ext cx="3340169" cy="6160168"/>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0212" y="2393283"/>
            <a:ext cx="3341481" cy="997407"/>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0212" y="3390690"/>
            <a:ext cx="3341481" cy="6160168"/>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199592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286332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272046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6" y="425693"/>
            <a:ext cx="2487081" cy="1811668"/>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5624" y="425694"/>
            <a:ext cx="4226069" cy="9125167"/>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7986" y="2237363"/>
            <a:ext cx="2487081" cy="731349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43801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1749" y="7484271"/>
            <a:ext cx="4535805" cy="883561"/>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1481749" y="955333"/>
            <a:ext cx="4535805" cy="6415088"/>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kumimoji="1" lang="ja-JP" altLang="en-US"/>
          </a:p>
        </p:txBody>
      </p:sp>
      <p:sp>
        <p:nvSpPr>
          <p:cNvPr id="4" name="テキスト プレースホルダー 3"/>
          <p:cNvSpPr>
            <a:spLocks noGrp="1"/>
          </p:cNvSpPr>
          <p:nvPr>
            <p:ph type="body" sz="half" idx="2"/>
          </p:nvPr>
        </p:nvSpPr>
        <p:spPr>
          <a:xfrm>
            <a:off x="1481749" y="8367830"/>
            <a:ext cx="4535805" cy="1254802"/>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B2D030-763B-4FD7-BE17-D62850D18591}" type="datetimeFigureOut">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25593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7984" y="428168"/>
            <a:ext cx="6803708" cy="178196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7984" y="2494758"/>
            <a:ext cx="6803708" cy="70561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7984" y="9909729"/>
            <a:ext cx="1763924" cy="569240"/>
          </a:xfrm>
          <a:prstGeom prst="rect">
            <a:avLst/>
          </a:prstGeom>
        </p:spPr>
        <p:txBody>
          <a:bodyPr vert="horz" lIns="91440" tIns="45720" rIns="91440" bIns="45720" rtlCol="0" anchor="ctr"/>
          <a:lstStyle>
            <a:lvl1pPr algn="l">
              <a:defRPr sz="1323">
                <a:solidFill>
                  <a:schemeClr val="tx1">
                    <a:tint val="75000"/>
                  </a:schemeClr>
                </a:solidFill>
              </a:defRPr>
            </a:lvl1pPr>
          </a:lstStyle>
          <a:p>
            <a:fld id="{FEB2D030-763B-4FD7-BE17-D62850D18591}" type="datetimeFigureOut">
              <a:rPr kumimoji="1" lang="ja-JP" altLang="en-US" smtClean="0"/>
              <a:t>2020/8/21</a:t>
            </a:fld>
            <a:endParaRPr kumimoji="1" lang="ja-JP" altLang="en-US"/>
          </a:p>
        </p:txBody>
      </p:sp>
      <p:sp>
        <p:nvSpPr>
          <p:cNvPr id="5" name="フッター プレースホルダー 4"/>
          <p:cNvSpPr>
            <a:spLocks noGrp="1"/>
          </p:cNvSpPr>
          <p:nvPr>
            <p:ph type="ftr" sz="quarter" idx="3"/>
          </p:nvPr>
        </p:nvSpPr>
        <p:spPr>
          <a:xfrm>
            <a:off x="2582889" y="9909729"/>
            <a:ext cx="2393897" cy="569240"/>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7767" y="9909729"/>
            <a:ext cx="1763924" cy="569240"/>
          </a:xfrm>
          <a:prstGeom prst="rect">
            <a:avLst/>
          </a:prstGeom>
        </p:spPr>
        <p:txBody>
          <a:bodyPr vert="horz" lIns="91440" tIns="45720" rIns="91440" bIns="45720" rtlCol="0" anchor="ctr"/>
          <a:lstStyle>
            <a:lvl1pPr algn="r">
              <a:defRPr sz="1323">
                <a:solidFill>
                  <a:schemeClr val="tx1">
                    <a:tint val="75000"/>
                  </a:schemeClr>
                </a:solidFill>
              </a:defRPr>
            </a:lvl1pPr>
          </a:lstStyle>
          <a:p>
            <a:fld id="{305AD73C-92D7-4949-8552-04A8FF4E899C}" type="slidenum">
              <a:rPr kumimoji="1" lang="ja-JP" altLang="en-US" smtClean="0"/>
              <a:t>‹#›</a:t>
            </a:fld>
            <a:endParaRPr kumimoji="1" lang="ja-JP" altLang="en-US"/>
          </a:p>
        </p:txBody>
      </p:sp>
    </p:spTree>
    <p:extLst>
      <p:ext uri="{BB962C8B-B14F-4D97-AF65-F5344CB8AC3E}">
        <p14:creationId xmlns:p14="http://schemas.microsoft.com/office/powerpoint/2010/main" val="325021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ja.wikipedia.org/wiki/%E9%95%B7%E6%9C%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662A586-8CFE-4236-A4DF-F2A663883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1861" y="5151755"/>
            <a:ext cx="855010" cy="889987"/>
          </a:xfrm>
          <a:prstGeom prst="rect">
            <a:avLst/>
          </a:prstGeom>
        </p:spPr>
      </p:pic>
      <p:sp>
        <p:nvSpPr>
          <p:cNvPr id="18" name="テキスト ボックス 17"/>
          <p:cNvSpPr txBox="1"/>
          <p:nvPr/>
        </p:nvSpPr>
        <p:spPr>
          <a:xfrm>
            <a:off x="755781" y="1111129"/>
            <a:ext cx="2520000" cy="6082050"/>
          </a:xfrm>
          <a:prstGeom prst="rect">
            <a:avLst/>
          </a:prstGeom>
          <a:noFill/>
        </p:spPr>
        <p:txBody>
          <a:bodyPr wrap="square" lIns="0" tIns="0" rIns="0" bIns="0" rtlCol="0">
            <a:spAutoFit/>
          </a:bodyPr>
          <a:lstStyle/>
          <a:p>
            <a:pPr>
              <a:lnSpc>
                <a:spcPts val="1433"/>
              </a:lnSpc>
            </a:pPr>
            <a:r>
              <a:rPr lang="ja-JP" altLang="en-US" sz="1050" dirty="0">
                <a:latin typeface="HG丸ｺﾞｼｯｸM-PRO" panose="020F0600000000000000" pitchFamily="50" charset="-128"/>
                <a:ea typeface="HG丸ｺﾞｼｯｸM-PRO" panose="020F0600000000000000" pitchFamily="50" charset="-128"/>
              </a:rPr>
              <a:t>　企業経営は、管理とマネジメントがなければ成り立ちません。</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それは、大企業であろうが小企業であろうが同じです。</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また、意識するしないにかかわらず、管理とマネジメントを必ず行っています。</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ただ、誤りやすいのは、人を管理しようとすることです。いつどこで何をしていたか、細かい報告書の提出を毎日求めたり、仕事にミスを見つけたとき「たるんでるからこうなるんだ、もっとしっかりしろ」などは人を管理しようとしていることの表れです。</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管理の対象が人である場合は、いくら時間があっても足りません。ストレスの原因になります。そもそも管理とは何でしょうか。何を管理すべきでしょうか。</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管理とは、基準や目的から外れないように「ものごと」を統制することであるとデジタル大辞泉に書いてあります。なので、管理の対象は「ものごと」すなわち仕事です。人ではありません。</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仕事を管理するためには、あらかじめ仕事の手順や予算、そして許容作業時間などの基準を決めておかなければなりません。</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こうした基準がないため、結果に対する原因が分からず結果のみに一喜一憂し、人に対し疑心暗鬼に陥るのではないでしょうか？</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564093" y="756970"/>
            <a:ext cx="2520000" cy="6620659"/>
          </a:xfrm>
          <a:prstGeom prst="rect">
            <a:avLst/>
          </a:prstGeom>
          <a:noFill/>
        </p:spPr>
        <p:txBody>
          <a:bodyPr wrap="square" lIns="0" tIns="0" rIns="0" bIns="0" rtlCol="0">
            <a:spAutoFit/>
          </a:bodyPr>
          <a:lstStyle/>
          <a:p>
            <a:pPr>
              <a:lnSpc>
                <a:spcPts val="1433"/>
              </a:lnSpc>
            </a:pPr>
            <a:r>
              <a:rPr lang="ja-JP" altLang="en-US" sz="1050" dirty="0">
                <a:latin typeface="HG丸ｺﾞｼｯｸM-PRO" panose="020F0600000000000000" pitchFamily="50" charset="-128"/>
                <a:ea typeface="HG丸ｺﾞｼｯｸM-PRO" panose="020F0600000000000000" pitchFamily="50" charset="-128"/>
              </a:rPr>
              <a:t>　　　　　　　　　　　　　　石原知二</a:t>
            </a: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従業員に対する不満やグチは、管理の対象が仕事になっていない兆候かもしれません。</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管理とマネジメントはイコールではありません。</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「マネジメントは、方向づけと動機づけを内容とする」は、ピーター・ドラッカーの言葉です。</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自分にもっと自信をつけたいと思っているときに、友人から誘われ登山に挑戦することになったとした場合、登山という行動の動機は、自信をつけたいということであり、方向づけは、登山に挑戦することと言えるでしょうか。</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何のために、この事業をやっているのかという組織の明確な目的が、行動を動機づけ、そのためには何をやるべきかという目標が、行動を方向づけるのではないでしょうか。</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今期も、まあまあの利益が出ました。だけど、達成感というか満足感がないと思ったことはありませんか？</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それはもしかして、新しいことに挑戦していないからかもしれません。従来の、知識や技術の中でのみ仕事をしているからかもしれません。</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人は安定を求めますが、安定の中では人は成長しないと言われています。</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r>
              <a:rPr lang="ja-JP" altLang="en-US" sz="1050" dirty="0">
                <a:latin typeface="HG丸ｺﾞｼｯｸM-PRO" panose="020F0600000000000000" pitchFamily="50" charset="-128"/>
                <a:ea typeface="HG丸ｺﾞｼｯｸM-PRO" panose="020F0600000000000000" pitchFamily="50" charset="-128"/>
              </a:rPr>
              <a:t>　組織の持続可能性は、マネジメントが挑戦を内容としているかどうかに、かかっているのではないでしょうか。</a:t>
            </a:r>
            <a:endParaRPr lang="en-US" altLang="ja-JP" sz="1050" dirty="0">
              <a:latin typeface="HG丸ｺﾞｼｯｸM-PRO" panose="020F0600000000000000" pitchFamily="50" charset="-128"/>
              <a:ea typeface="HG丸ｺﾞｼｯｸM-PRO" panose="020F0600000000000000" pitchFamily="50" charset="-128"/>
            </a:endParaRPr>
          </a:p>
          <a:p>
            <a:pPr>
              <a:lnSpc>
                <a:spcPts val="1433"/>
              </a:lnSpc>
            </a:pPr>
            <a:endParaRPr lang="en-US" altLang="ja-JP" sz="105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282259" y="4544293"/>
            <a:ext cx="1025970" cy="329770"/>
          </a:xfrm>
          <a:prstGeom prst="rect">
            <a:avLst/>
          </a:prstGeom>
          <a:noFill/>
        </p:spPr>
        <p:txBody>
          <a:bodyPr wrap="square" rtlCol="0">
            <a:spAutoFit/>
          </a:bodyPr>
          <a:lstStyle/>
          <a:p>
            <a:r>
              <a:rPr lang="ja-JP" altLang="en-US" sz="1543" b="1" dirty="0">
                <a:solidFill>
                  <a:srgbClr val="C44B2A"/>
                </a:solidFill>
                <a:latin typeface="HGP明朝B" panose="02020800000000000000" pitchFamily="18" charset="-128"/>
                <a:ea typeface="HGP明朝B" panose="02020800000000000000" pitchFamily="18" charset="-128"/>
              </a:rPr>
              <a:t>令和２年</a:t>
            </a:r>
          </a:p>
        </p:txBody>
      </p:sp>
      <p:sp>
        <p:nvSpPr>
          <p:cNvPr id="22" name="テキスト ボックス 5"/>
          <p:cNvSpPr txBox="1">
            <a:spLocks/>
          </p:cNvSpPr>
          <p:nvPr/>
        </p:nvSpPr>
        <p:spPr>
          <a:xfrm>
            <a:off x="6228109" y="449362"/>
            <a:ext cx="898761" cy="3214702"/>
          </a:xfrm>
          <a:prstGeom prst="rect">
            <a:avLst/>
          </a:prstGeom>
          <a:noFill/>
          <a:ln w="50800" cmpd="thickThin">
            <a:solidFill>
              <a:srgbClr val="C44B2A"/>
            </a:solidFill>
          </a:ln>
          <a:effectLst/>
        </p:spPr>
        <p:txBody>
          <a:bodyPr rot="0" spcFirstLastPara="0" vert="eaVert" wrap="square" lIns="0" tIns="9800" rIns="0" bIns="980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l" defTabSz="342900" rtl="0" eaLnBrk="1" latinLnBrk="0" hangingPunct="1">
              <a:spcBef>
                <a:spcPct val="0"/>
              </a:spcBef>
              <a:buNone/>
              <a:defRPr kumimoji="1" sz="405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5000"/>
              </a:lnSpc>
              <a:spcAft>
                <a:spcPts val="882"/>
              </a:spcAft>
            </a:pPr>
            <a:r>
              <a:rPr lang="ja-JP" altLang="en-US" sz="3968" b="1" dirty="0" err="1">
                <a:ln/>
                <a:solidFill>
                  <a:srgbClr val="C44B2A"/>
                </a:solidFill>
                <a:latin typeface="HGP明朝E" panose="02020900000000000000" pitchFamily="18" charset="-128"/>
                <a:ea typeface="HGP明朝E" panose="02020900000000000000" pitchFamily="18" charset="-128"/>
                <a:cs typeface="Times New Roman" panose="02020603050405020304" pitchFamily="18" charset="0"/>
              </a:rPr>
              <a:t>すず</a:t>
            </a:r>
            <a:r>
              <a:rPr lang="ja-JP" altLang="en-US" sz="3968" b="1" dirty="0">
                <a:ln/>
                <a:solidFill>
                  <a:srgbClr val="C44B2A"/>
                </a:solidFill>
                <a:latin typeface="HGP明朝E" panose="02020900000000000000" pitchFamily="18" charset="-128"/>
                <a:ea typeface="HGP明朝E" panose="02020900000000000000" pitchFamily="18" charset="-128"/>
                <a:cs typeface="Times New Roman" panose="02020603050405020304" pitchFamily="18" charset="0"/>
              </a:rPr>
              <a:t>かぜ新聞</a:t>
            </a:r>
          </a:p>
        </p:txBody>
      </p:sp>
      <p:sp>
        <p:nvSpPr>
          <p:cNvPr id="23" name="テキスト ボックス 22"/>
          <p:cNvSpPr txBox="1"/>
          <p:nvPr/>
        </p:nvSpPr>
        <p:spPr>
          <a:xfrm>
            <a:off x="6195277" y="3708772"/>
            <a:ext cx="1112952" cy="889987"/>
          </a:xfrm>
          <a:prstGeom prst="rect">
            <a:avLst/>
          </a:prstGeom>
          <a:noFill/>
        </p:spPr>
        <p:txBody>
          <a:bodyPr wrap="square" rtlCol="0">
            <a:spAutoFit/>
          </a:bodyPr>
          <a:lstStyle/>
          <a:p>
            <a:r>
              <a:rPr lang="ja-JP" altLang="en-US" sz="1323" b="1" dirty="0"/>
              <a:t>第１２４号</a:t>
            </a:r>
            <a:endParaRPr lang="en-US" altLang="ja-JP" sz="1323" b="1" dirty="0"/>
          </a:p>
          <a:p>
            <a:r>
              <a:rPr lang="ja-JP" altLang="en-US" sz="772" dirty="0">
                <a:latin typeface="HGP明朝B" panose="02020800000000000000" pitchFamily="18" charset="-128"/>
                <a:ea typeface="HGP明朝B" panose="02020800000000000000" pitchFamily="18" charset="-128"/>
              </a:rPr>
              <a:t>税理士法人</a:t>
            </a:r>
            <a:r>
              <a:rPr lang="ja-JP" altLang="en-US" sz="772" dirty="0" err="1">
                <a:latin typeface="HGP明朝B" panose="02020800000000000000" pitchFamily="18" charset="-128"/>
                <a:ea typeface="HGP明朝B" panose="02020800000000000000" pitchFamily="18" charset="-128"/>
              </a:rPr>
              <a:t>すず</a:t>
            </a:r>
            <a:r>
              <a:rPr lang="ja-JP" altLang="en-US" sz="772" dirty="0">
                <a:latin typeface="HGP明朝B" panose="02020800000000000000" pitchFamily="18" charset="-128"/>
                <a:ea typeface="HGP明朝B" panose="02020800000000000000" pitchFamily="18" charset="-128"/>
              </a:rPr>
              <a:t>かぜ</a:t>
            </a:r>
            <a:endParaRPr lang="en-US" altLang="ja-JP" sz="772" dirty="0">
              <a:latin typeface="HGP明朝B" panose="02020800000000000000" pitchFamily="18" charset="-128"/>
              <a:ea typeface="HGP明朝B" panose="02020800000000000000" pitchFamily="18" charset="-128"/>
            </a:endParaRPr>
          </a:p>
          <a:p>
            <a:r>
              <a:rPr lang="ja-JP" altLang="en-US" sz="772" dirty="0">
                <a:latin typeface="HGP明朝B" panose="02020800000000000000" pitchFamily="18" charset="-128"/>
                <a:ea typeface="HGP明朝B" panose="02020800000000000000" pitchFamily="18" charset="-128"/>
              </a:rPr>
              <a:t>〒</a:t>
            </a:r>
            <a:r>
              <a:rPr lang="en-US" altLang="ja-JP" sz="772" dirty="0">
                <a:latin typeface="HGP明朝B" panose="02020800000000000000" pitchFamily="18" charset="-128"/>
                <a:ea typeface="HGP明朝B" panose="02020800000000000000" pitchFamily="18" charset="-128"/>
              </a:rPr>
              <a:t>937-0068</a:t>
            </a:r>
          </a:p>
          <a:p>
            <a:r>
              <a:rPr lang="ja-JP" altLang="en-US" sz="772" dirty="0">
                <a:latin typeface="HGP明朝B" panose="02020800000000000000" pitchFamily="18" charset="-128"/>
                <a:ea typeface="HGP明朝B" panose="02020800000000000000" pitchFamily="18" charset="-128"/>
              </a:rPr>
              <a:t>魚津市本新町</a:t>
            </a:r>
            <a:r>
              <a:rPr lang="en-US" altLang="ja-JP" sz="772" dirty="0">
                <a:latin typeface="HGP明朝B" panose="02020800000000000000" pitchFamily="18" charset="-128"/>
                <a:ea typeface="HGP明朝B" panose="02020800000000000000" pitchFamily="18" charset="-128"/>
              </a:rPr>
              <a:t>27-17</a:t>
            </a:r>
          </a:p>
          <a:p>
            <a:r>
              <a:rPr lang="en-US" altLang="ja-JP" sz="772" dirty="0">
                <a:latin typeface="HGP明朝B" panose="02020800000000000000" pitchFamily="18" charset="-128"/>
                <a:ea typeface="HGP明朝B" panose="02020800000000000000" pitchFamily="18" charset="-128"/>
              </a:rPr>
              <a:t>TEL</a:t>
            </a:r>
            <a:r>
              <a:rPr lang="ja-JP" altLang="en-US" sz="772" dirty="0">
                <a:latin typeface="HGP明朝B" panose="02020800000000000000" pitchFamily="18" charset="-128"/>
                <a:ea typeface="HGP明朝B" panose="02020800000000000000" pitchFamily="18" charset="-128"/>
              </a:rPr>
              <a:t> </a:t>
            </a:r>
            <a:r>
              <a:rPr lang="en-US" altLang="ja-JP" sz="772" dirty="0">
                <a:latin typeface="HGP明朝B" panose="02020800000000000000" pitchFamily="18" charset="-128"/>
                <a:ea typeface="HGP明朝B" panose="02020800000000000000" pitchFamily="18" charset="-128"/>
              </a:rPr>
              <a:t>0765</a:t>
            </a:r>
            <a:r>
              <a:rPr lang="ja-JP" altLang="en-US" sz="772" dirty="0">
                <a:latin typeface="HGP明朝B" panose="02020800000000000000" pitchFamily="18" charset="-128"/>
                <a:ea typeface="HGP明朝B" panose="02020800000000000000" pitchFamily="18" charset="-128"/>
              </a:rPr>
              <a:t>（</a:t>
            </a:r>
            <a:r>
              <a:rPr lang="en-US" altLang="ja-JP" sz="772" dirty="0">
                <a:latin typeface="HGP明朝B" panose="02020800000000000000" pitchFamily="18" charset="-128"/>
                <a:ea typeface="HGP明朝B" panose="02020800000000000000" pitchFamily="18" charset="-128"/>
              </a:rPr>
              <a:t>24</a:t>
            </a:r>
            <a:r>
              <a:rPr lang="ja-JP" altLang="en-US" sz="772" dirty="0">
                <a:latin typeface="HGP明朝B" panose="02020800000000000000" pitchFamily="18" charset="-128"/>
                <a:ea typeface="HGP明朝B" panose="02020800000000000000" pitchFamily="18" charset="-128"/>
              </a:rPr>
              <a:t>）</a:t>
            </a:r>
            <a:r>
              <a:rPr lang="en-US" altLang="ja-JP" sz="772" dirty="0">
                <a:latin typeface="HGP明朝B" panose="02020800000000000000" pitchFamily="18" charset="-128"/>
                <a:ea typeface="HGP明朝B" panose="02020800000000000000" pitchFamily="18" charset="-128"/>
              </a:rPr>
              <a:t>2210</a:t>
            </a:r>
          </a:p>
          <a:p>
            <a:r>
              <a:rPr lang="en-US" altLang="ja-JP" sz="772" dirty="0">
                <a:latin typeface="HGP明朝B" panose="02020800000000000000" pitchFamily="18" charset="-128"/>
                <a:ea typeface="HGP明朝B" panose="02020800000000000000" pitchFamily="18" charset="-128"/>
              </a:rPr>
              <a:t>FAX</a:t>
            </a:r>
            <a:r>
              <a:rPr lang="ja-JP" altLang="en-US" sz="772" dirty="0">
                <a:latin typeface="HGP明朝B" panose="02020800000000000000" pitchFamily="18" charset="-128"/>
                <a:ea typeface="HGP明朝B" panose="02020800000000000000" pitchFamily="18" charset="-128"/>
              </a:rPr>
              <a:t> </a:t>
            </a:r>
            <a:r>
              <a:rPr lang="en-US" altLang="ja-JP" sz="772" dirty="0">
                <a:latin typeface="HGP明朝B" panose="02020800000000000000" pitchFamily="18" charset="-128"/>
                <a:ea typeface="HGP明朝B" panose="02020800000000000000" pitchFamily="18" charset="-128"/>
              </a:rPr>
              <a:t>0765</a:t>
            </a:r>
            <a:r>
              <a:rPr lang="ja-JP" altLang="en-US" sz="772" dirty="0">
                <a:latin typeface="HGP明朝B" panose="02020800000000000000" pitchFamily="18" charset="-128"/>
                <a:ea typeface="HGP明朝B" panose="02020800000000000000" pitchFamily="18" charset="-128"/>
              </a:rPr>
              <a:t>（</a:t>
            </a:r>
            <a:r>
              <a:rPr lang="en-US" altLang="ja-JP" sz="772" dirty="0">
                <a:latin typeface="HGP明朝B" panose="02020800000000000000" pitchFamily="18" charset="-128"/>
                <a:ea typeface="HGP明朝B" panose="02020800000000000000" pitchFamily="18" charset="-128"/>
              </a:rPr>
              <a:t>24</a:t>
            </a:r>
            <a:r>
              <a:rPr lang="ja-JP" altLang="en-US" sz="772" dirty="0">
                <a:latin typeface="HGP明朝B" panose="02020800000000000000" pitchFamily="18" charset="-128"/>
                <a:ea typeface="HGP明朝B" panose="02020800000000000000" pitchFamily="18" charset="-128"/>
              </a:rPr>
              <a:t>）</a:t>
            </a:r>
            <a:r>
              <a:rPr lang="en-US" altLang="ja-JP" sz="772" dirty="0">
                <a:latin typeface="HGP明朝B" panose="02020800000000000000" pitchFamily="18" charset="-128"/>
                <a:ea typeface="HGP明朝B" panose="02020800000000000000" pitchFamily="18" charset="-128"/>
              </a:rPr>
              <a:t>2995</a:t>
            </a:r>
          </a:p>
        </p:txBody>
      </p:sp>
      <p:sp>
        <p:nvSpPr>
          <p:cNvPr id="26" name="正方形/長方形 25"/>
          <p:cNvSpPr/>
          <p:nvPr/>
        </p:nvSpPr>
        <p:spPr>
          <a:xfrm>
            <a:off x="539477" y="591904"/>
            <a:ext cx="4104456" cy="360040"/>
          </a:xfrm>
          <a:prstGeom prst="rect">
            <a:avLst/>
          </a:prstGeom>
          <a:noFill/>
        </p:spPr>
        <p:txBody>
          <a:bodyPr wrap="square" lIns="0" tIns="0" rIns="0" bIns="0">
            <a:noAutofit/>
          </a:bodyPr>
          <a:lstStyle/>
          <a:p>
            <a:pPr algn="ct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持続可能な組織であるために！</a:t>
            </a:r>
            <a:r>
              <a:rPr lang="en-US" altLang="ja-JP" sz="2000" dirty="0">
                <a:latin typeface="HG丸ｺﾞｼｯｸM-PRO" panose="020F0600000000000000" pitchFamily="50" charset="-128"/>
                <a:ea typeface="HG丸ｺﾞｼｯｸM-PRO" panose="020F0600000000000000" pitchFamily="50" charset="-128"/>
              </a:rPr>
              <a:t>｣</a:t>
            </a:r>
          </a:p>
        </p:txBody>
      </p:sp>
      <p:sp>
        <p:nvSpPr>
          <p:cNvPr id="41" name="テキスト ボックス 40"/>
          <p:cNvSpPr txBox="1"/>
          <p:nvPr/>
        </p:nvSpPr>
        <p:spPr>
          <a:xfrm>
            <a:off x="6282478" y="4760317"/>
            <a:ext cx="953743" cy="440570"/>
          </a:xfrm>
          <a:prstGeom prst="rect">
            <a:avLst/>
          </a:prstGeom>
          <a:noFill/>
        </p:spPr>
        <p:txBody>
          <a:bodyPr wrap="square" rtlCol="0">
            <a:spAutoFit/>
          </a:bodyPr>
          <a:lstStyle/>
          <a:p>
            <a:r>
              <a:rPr lang="ja-JP" altLang="en-US" sz="2263" b="1" dirty="0">
                <a:solidFill>
                  <a:srgbClr val="C44B2A"/>
                </a:solidFill>
                <a:latin typeface="HGP明朝B" panose="02020800000000000000" pitchFamily="18" charset="-128"/>
                <a:ea typeface="HGP明朝B" panose="02020800000000000000" pitchFamily="18" charset="-128"/>
              </a:rPr>
              <a:t>９月号</a:t>
            </a:r>
          </a:p>
        </p:txBody>
      </p:sp>
      <p:sp>
        <p:nvSpPr>
          <p:cNvPr id="43" name="テキスト ボックス 42"/>
          <p:cNvSpPr txBox="1"/>
          <p:nvPr/>
        </p:nvSpPr>
        <p:spPr>
          <a:xfrm>
            <a:off x="6213731" y="6186323"/>
            <a:ext cx="1022490" cy="477054"/>
          </a:xfrm>
          <a:prstGeom prst="rect">
            <a:avLst/>
          </a:prstGeom>
          <a:noFill/>
        </p:spPr>
        <p:txBody>
          <a:bodyPr wrap="square" lIns="0" tIns="0" rIns="0" rtlCol="0">
            <a:spAutoFit/>
          </a:bodyPr>
          <a:lstStyle/>
          <a:p>
            <a:pPr marL="293983" indent="-293983"/>
            <a:r>
              <a:rPr lang="ja-JP" altLang="en-US" sz="700" dirty="0">
                <a:solidFill>
                  <a:srgbClr val="002060"/>
                </a:solidFill>
                <a:latin typeface="HG丸ｺﾞｼｯｸM-PRO" panose="020F0600000000000000" pitchFamily="50" charset="-128"/>
                <a:ea typeface="HG丸ｺﾞｼｯｸM-PRO" panose="020F0600000000000000" pitchFamily="50" charset="-128"/>
              </a:rPr>
              <a:t>花言葉</a:t>
            </a:r>
            <a:r>
              <a:rPr lang="ja-JP" altLang="en-US" sz="700" dirty="0">
                <a:latin typeface="HG丸ｺﾞｼｯｸM-PRO" panose="020F0600000000000000" pitchFamily="50" charset="-128"/>
                <a:ea typeface="HG丸ｺﾞｼｯｸM-PRO" panose="020F0600000000000000" pitchFamily="50" charset="-128"/>
              </a:rPr>
              <a:t>：</a:t>
            </a:r>
            <a:endParaRPr lang="en-US" altLang="ja-JP" sz="700" dirty="0">
              <a:latin typeface="HG丸ｺﾞｼｯｸM-PRO" panose="020F0600000000000000" pitchFamily="50" charset="-128"/>
              <a:ea typeface="HG丸ｺﾞｼｯｸM-PRO" panose="020F0600000000000000" pitchFamily="50" charset="-128"/>
            </a:endParaRPr>
          </a:p>
          <a:p>
            <a:pPr marL="293983" indent="-293983"/>
            <a:r>
              <a:rPr lang="ja-JP" altLang="en-US" sz="700" dirty="0">
                <a:latin typeface="HG丸ｺﾞｼｯｸM-PRO" panose="020F0600000000000000" pitchFamily="50" charset="-128"/>
                <a:ea typeface="HG丸ｺﾞｼｯｸM-PRO" panose="020F0600000000000000" pitchFamily="50" charset="-128"/>
              </a:rPr>
              <a:t>　　「悲しんでいる</a:t>
            </a:r>
            <a:endParaRPr lang="en-US" altLang="ja-JP" sz="700" dirty="0">
              <a:latin typeface="HG丸ｺﾞｼｯｸM-PRO" panose="020F0600000000000000" pitchFamily="50" charset="-128"/>
              <a:ea typeface="HG丸ｺﾞｼｯｸM-PRO" panose="020F0600000000000000" pitchFamily="50" charset="-128"/>
            </a:endParaRPr>
          </a:p>
          <a:p>
            <a:pPr marL="293983" indent="-293983"/>
            <a:r>
              <a:rPr lang="ja-JP" altLang="en-US" sz="700" dirty="0">
                <a:latin typeface="HG丸ｺﾞｼｯｸM-PRO" panose="020F0600000000000000" pitchFamily="50" charset="-128"/>
                <a:ea typeface="HG丸ｺﾞｼｯｸM-PRO" panose="020F0600000000000000" pitchFamily="50" charset="-128"/>
              </a:rPr>
              <a:t>　　　あなたを愛する」</a:t>
            </a:r>
            <a:endParaRPr lang="en-US" altLang="ja-JP" sz="700" dirty="0">
              <a:latin typeface="HG丸ｺﾞｼｯｸM-PRO" panose="020F0600000000000000" pitchFamily="50" charset="-128"/>
              <a:ea typeface="HG丸ｺﾞｼｯｸM-PRO" panose="020F0600000000000000" pitchFamily="50" charset="-128"/>
            </a:endParaRPr>
          </a:p>
          <a:p>
            <a:pPr marL="293983" indent="-293983"/>
            <a:r>
              <a:rPr lang="ja-JP" altLang="en-US" sz="700" dirty="0">
                <a:latin typeface="HG丸ｺﾞｼｯｸM-PRO" panose="020F0600000000000000" pitchFamily="50" charset="-128"/>
                <a:ea typeface="HG丸ｺﾞｼｯｸM-PRO" panose="020F0600000000000000" pitchFamily="50" charset="-128"/>
              </a:rPr>
              <a:t>　　「正義」「誠実」</a:t>
            </a:r>
            <a:endParaRPr lang="en-US" altLang="ja-JP" sz="7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6343204" y="5975175"/>
            <a:ext cx="668569" cy="211148"/>
          </a:xfrm>
          <a:prstGeom prst="rect">
            <a:avLst/>
          </a:prstGeom>
          <a:noFill/>
        </p:spPr>
        <p:txBody>
          <a:bodyPr wrap="square" rtlCol="0">
            <a:spAutoFit/>
          </a:bodyPr>
          <a:lstStyle/>
          <a:p>
            <a:r>
              <a:rPr lang="ja-JP" altLang="en-US" sz="772" dirty="0">
                <a:solidFill>
                  <a:srgbClr val="002060"/>
                </a:solidFill>
                <a:latin typeface="HG丸ｺﾞｼｯｸM-PRO" panose="020F0600000000000000" pitchFamily="50" charset="-128"/>
                <a:ea typeface="HG丸ｺﾞｼｯｸM-PRO" panose="020F0600000000000000" pitchFamily="50" charset="-128"/>
              </a:rPr>
              <a:t>りんどう</a:t>
            </a:r>
            <a:endParaRPr lang="en-US" altLang="ja-JP" sz="772"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539477" y="457347"/>
            <a:ext cx="5616624" cy="6751308"/>
          </a:xfrm>
          <a:prstGeom prst="rect">
            <a:avLst/>
          </a:prstGeom>
          <a:noFill/>
          <a:ln w="5715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1CD5661-D4EA-49B6-9474-1582468EDB7D}"/>
              </a:ext>
            </a:extLst>
          </p:cNvPr>
          <p:cNvSpPr txBox="1"/>
          <p:nvPr/>
        </p:nvSpPr>
        <p:spPr>
          <a:xfrm>
            <a:off x="532931" y="7319153"/>
            <a:ext cx="3600400" cy="3139321"/>
          </a:xfrm>
          <a:prstGeom prst="rect">
            <a:avLst/>
          </a:prstGeom>
          <a:noFill/>
          <a:ln w="38100">
            <a:solidFill>
              <a:srgbClr val="FFC000"/>
            </a:solidFill>
          </a:ln>
        </p:spPr>
        <p:txBody>
          <a:bodyPr wrap="square" rtlCol="0">
            <a:spAutoFit/>
          </a:bodyPr>
          <a:lstStyle/>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コロナウイルス感染拡大防止予防の自粛生活が続いています。</a:t>
            </a:r>
          </a:p>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私自身の休日、自粛生活のなかでの楽しみ方、趣味のひとつの映画鑑賞は自宅のテレビで。</a:t>
            </a:r>
          </a:p>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そんななか、普段デスクワーク中心で運動不足になりがちなのに、気が付くと休日も座り続けている時間が増えた。その影響？腰痛に悩まされるようになりました。</a:t>
            </a:r>
          </a:p>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そこで、自宅で運動できる用具がないものか？でみつけたのが通販購入「ゆらころん」</a:t>
            </a:r>
          </a:p>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人気商品だったのか？届くまでに時間がかかり最近ようやく手に入れました。</a:t>
            </a:r>
          </a:p>
          <a:p>
            <a:pPr algn="just"/>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座りながら運動ができるので、自宅での映画鑑賞は腹筋運動しながら、普段の運動不足解消と同時に腰痛も緩和にもなり役に立っています。</a:t>
            </a:r>
          </a:p>
          <a:p>
            <a:pPr algn="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猿倉</a:t>
            </a:r>
          </a:p>
        </p:txBody>
      </p:sp>
      <p:sp>
        <p:nvSpPr>
          <p:cNvPr id="3" name="テキスト ボックス 2">
            <a:extLst>
              <a:ext uri="{FF2B5EF4-FFF2-40B4-BE49-F238E27FC236}">
                <a16:creationId xmlns:a16="http://schemas.microsoft.com/office/drawing/2014/main" id="{F4D20AFF-F560-4B7A-962F-9DA518D4EBC5}"/>
              </a:ext>
            </a:extLst>
          </p:cNvPr>
          <p:cNvSpPr txBox="1"/>
          <p:nvPr/>
        </p:nvSpPr>
        <p:spPr>
          <a:xfrm>
            <a:off x="539477" y="7330538"/>
            <a:ext cx="1944216" cy="307777"/>
          </a:xfrm>
          <a:prstGeom prst="rect">
            <a:avLst/>
          </a:prstGeom>
          <a:noFill/>
        </p:spPr>
        <p:txBody>
          <a:bodyPr wrap="square" rtlCol="0">
            <a:spAutoFit/>
          </a:bodyPr>
          <a:lstStyle/>
          <a:p>
            <a:r>
              <a:rPr kumimoji="1" lang="ja-JP" altLang="en-US" sz="1400" dirty="0"/>
              <a:t>＜スタッフのことば＞</a:t>
            </a:r>
          </a:p>
        </p:txBody>
      </p:sp>
      <p:sp>
        <p:nvSpPr>
          <p:cNvPr id="4" name="テキスト ボックス 3">
            <a:extLst>
              <a:ext uri="{FF2B5EF4-FFF2-40B4-BE49-F238E27FC236}">
                <a16:creationId xmlns:a16="http://schemas.microsoft.com/office/drawing/2014/main" id="{942A42AE-CA9D-4CF2-8E9E-990B433A9CFF}"/>
              </a:ext>
            </a:extLst>
          </p:cNvPr>
          <p:cNvSpPr txBox="1"/>
          <p:nvPr/>
        </p:nvSpPr>
        <p:spPr>
          <a:xfrm>
            <a:off x="6313209" y="6676909"/>
            <a:ext cx="838691" cy="3743533"/>
          </a:xfrm>
          <a:prstGeom prst="rect">
            <a:avLst/>
          </a:prstGeom>
          <a:noFill/>
          <a:ln>
            <a:solidFill>
              <a:srgbClr val="FFC000"/>
            </a:solidFill>
          </a:ln>
        </p:spPr>
        <p:txBody>
          <a:bodyPr vert="eaVert" wrap="square" rtlCol="0">
            <a:spAutoFit/>
          </a:bodyPr>
          <a:lstStyle/>
          <a:p>
            <a:r>
              <a:rPr kumimoji="1" lang="ja-JP" altLang="en-US" sz="850" dirty="0">
                <a:latin typeface="HG丸ｺﾞｼｯｸM-PRO" panose="020F0600000000000000" pitchFamily="50" charset="-128"/>
                <a:ea typeface="HG丸ｺﾞｼｯｸM-PRO" panose="020F0600000000000000" pitchFamily="50" charset="-128"/>
              </a:rPr>
              <a:t>　九月　暑い夏からだんだんと気温も落ち着き秋へと移り変わります。</a:t>
            </a:r>
            <a:endParaRPr kumimoji="1" lang="en-US" altLang="ja-JP" sz="850" dirty="0">
              <a:latin typeface="HG丸ｺﾞｼｯｸM-PRO" panose="020F0600000000000000" pitchFamily="50" charset="-128"/>
              <a:ea typeface="HG丸ｺﾞｼｯｸM-PRO" panose="020F0600000000000000" pitchFamily="50" charset="-128"/>
            </a:endParaRPr>
          </a:p>
          <a:p>
            <a:r>
              <a:rPr lang="ja-JP" altLang="en-US" sz="850" dirty="0">
                <a:latin typeface="HG丸ｺﾞｼｯｸM-PRO" panose="020F0600000000000000" pitchFamily="50" charset="-128"/>
                <a:ea typeface="HG丸ｺﾞｼｯｸM-PRO" panose="020F0600000000000000" pitchFamily="50" charset="-128"/>
              </a:rPr>
              <a:t>九月は、</a:t>
            </a:r>
            <a:r>
              <a:rPr kumimoji="1" lang="ja-JP" altLang="en-US" sz="850" dirty="0">
                <a:latin typeface="HG丸ｺﾞｼｯｸM-PRO" panose="020F0600000000000000" pitchFamily="50" charset="-128"/>
                <a:ea typeface="HG丸ｺﾞｼｯｸM-PRO" panose="020F0600000000000000" pitchFamily="50" charset="-128"/>
              </a:rPr>
              <a:t>別名、</a:t>
            </a:r>
            <a:r>
              <a:rPr lang="ja-JP" altLang="ja-JP" sz="850" dirty="0">
                <a:latin typeface="HG丸ｺﾞｼｯｸM-PRO" panose="020F0600000000000000" pitchFamily="50" charset="-128"/>
                <a:ea typeface="HG丸ｺﾞｼｯｸM-PRO" panose="020F0600000000000000" pitchFamily="50" charset="-128"/>
                <a:hlinkClick r:id="rId4" tooltip="長月">
                  <a:extLst>
                    <a:ext uri="{A12FA001-AC4F-418D-AE19-62706E023703}">
                      <ahyp:hlinkClr xmlns:ahyp="http://schemas.microsoft.com/office/drawing/2018/hyperlinkcolor" val="tx"/>
                    </a:ext>
                  </a:extLst>
                </a:hlinkClick>
              </a:rPr>
              <a:t>長月</a:t>
            </a:r>
            <a:r>
              <a:rPr lang="ja-JP" altLang="ja-JP" sz="850" dirty="0">
                <a:latin typeface="HG丸ｺﾞｼｯｸM-PRO" panose="020F0600000000000000" pitchFamily="50" charset="-128"/>
                <a:ea typeface="HG丸ｺﾞｼｯｸM-PRO" panose="020F0600000000000000" pitchFamily="50" charset="-128"/>
              </a:rPr>
              <a:t>（ながつき）と呼び</a:t>
            </a:r>
            <a:r>
              <a:rPr lang="ja-JP" altLang="en-US" sz="850" dirty="0">
                <a:latin typeface="HG丸ｺﾞｼｯｸM-PRO" panose="020F0600000000000000" pitchFamily="50" charset="-128"/>
                <a:ea typeface="HG丸ｺﾞｼｯｸM-PRO" panose="020F0600000000000000" pitchFamily="50" charset="-128"/>
              </a:rPr>
              <a:t>ます</a:t>
            </a:r>
            <a:r>
              <a:rPr lang="ja-JP" altLang="ja-JP" sz="850" dirty="0">
                <a:latin typeface="HG丸ｺﾞｼｯｸM-PRO" panose="020F0600000000000000" pitchFamily="50" charset="-128"/>
                <a:ea typeface="HG丸ｺﾞｼｯｸM-PRO" panose="020F0600000000000000" pitchFamily="50" charset="-128"/>
              </a:rPr>
              <a:t>。長月の由来は、</a:t>
            </a:r>
            <a:endParaRPr lang="en-US" altLang="ja-JP" sz="850" dirty="0">
              <a:latin typeface="HG丸ｺﾞｼｯｸM-PRO" panose="020F0600000000000000" pitchFamily="50" charset="-128"/>
              <a:ea typeface="HG丸ｺﾞｼｯｸM-PRO" panose="020F0600000000000000" pitchFamily="50" charset="-128"/>
            </a:endParaRPr>
          </a:p>
          <a:p>
            <a:r>
              <a:rPr lang="ja-JP" altLang="ja-JP" sz="850" dirty="0">
                <a:latin typeface="HG丸ｺﾞｼｯｸM-PRO" panose="020F0600000000000000" pitchFamily="50" charset="-128"/>
                <a:ea typeface="HG丸ｺﾞｼｯｸM-PRO" panose="020F0600000000000000" pitchFamily="50" charset="-128"/>
              </a:rPr>
              <a:t>「夜長月（よながつき）」の略であるとする説が最も有力で</a:t>
            </a:r>
            <a:r>
              <a:rPr lang="ja-JP" altLang="en-US" sz="850" dirty="0">
                <a:latin typeface="HG丸ｺﾞｼｯｸM-PRO" panose="020F0600000000000000" pitchFamily="50" charset="-128"/>
                <a:ea typeface="HG丸ｺﾞｼｯｸM-PRO" panose="020F0600000000000000" pitchFamily="50" charset="-128"/>
              </a:rPr>
              <a:t>、</a:t>
            </a:r>
            <a:endParaRPr lang="en-US" altLang="ja-JP" sz="850" dirty="0">
              <a:latin typeface="HG丸ｺﾞｼｯｸM-PRO" panose="020F0600000000000000" pitchFamily="50" charset="-128"/>
              <a:ea typeface="HG丸ｺﾞｼｯｸM-PRO" panose="020F0600000000000000" pitchFamily="50" charset="-128"/>
            </a:endParaRPr>
          </a:p>
          <a:p>
            <a:r>
              <a:rPr lang="ja-JP" altLang="ja-JP" sz="850" dirty="0">
                <a:latin typeface="HG丸ｺﾞｼｯｸM-PRO" panose="020F0600000000000000" pitchFamily="50" charset="-128"/>
                <a:ea typeface="HG丸ｺﾞｼｯｸM-PRO" panose="020F0600000000000000" pitchFamily="50" charset="-128"/>
              </a:rPr>
              <a:t>他に、「稲刈月（いねかりづき）」が「ねかづき」となり</a:t>
            </a:r>
            <a:endParaRPr lang="en-US" altLang="ja-JP" sz="850" dirty="0">
              <a:latin typeface="HG丸ｺﾞｼｯｸM-PRO" panose="020F0600000000000000" pitchFamily="50" charset="-128"/>
              <a:ea typeface="HG丸ｺﾞｼｯｸM-PRO" panose="020F0600000000000000" pitchFamily="50" charset="-128"/>
            </a:endParaRPr>
          </a:p>
          <a:p>
            <a:r>
              <a:rPr lang="ja-JP" altLang="ja-JP" sz="850" dirty="0">
                <a:latin typeface="HG丸ｺﾞｼｯｸM-PRO" panose="020F0600000000000000" pitchFamily="50" charset="-128"/>
                <a:ea typeface="HG丸ｺﾞｼｯｸM-PRO" panose="020F0600000000000000" pitchFamily="50" charset="-128"/>
              </a:rPr>
              <a:t>「ながつき」となったという説</a:t>
            </a:r>
            <a:r>
              <a:rPr lang="ja-JP" altLang="en-US" sz="850" dirty="0">
                <a:latin typeface="HG丸ｺﾞｼｯｸM-PRO" panose="020F0600000000000000" pitchFamily="50" charset="-128"/>
                <a:ea typeface="HG丸ｺﾞｼｯｸM-PRO" panose="020F0600000000000000" pitchFamily="50" charset="-128"/>
              </a:rPr>
              <a:t>も</a:t>
            </a:r>
            <a:r>
              <a:rPr lang="ja-JP" altLang="ja-JP" sz="850">
                <a:latin typeface="HG丸ｺﾞｼｯｸM-PRO" panose="020F0600000000000000" pitchFamily="50" charset="-128"/>
                <a:ea typeface="HG丸ｺﾞｼｯｸM-PRO" panose="020F0600000000000000" pitchFamily="50" charset="-128"/>
              </a:rPr>
              <a:t>あ</a:t>
            </a:r>
            <a:r>
              <a:rPr lang="ja-JP" altLang="en-US" sz="850">
                <a:latin typeface="HG丸ｺﾞｼｯｸM-PRO" panose="020F0600000000000000" pitchFamily="50" charset="-128"/>
                <a:ea typeface="HG丸ｺﾞｼｯｸM-PRO" panose="020F0600000000000000" pitchFamily="50" charset="-128"/>
              </a:rPr>
              <a:t>ります。</a:t>
            </a:r>
            <a:endParaRPr lang="en-US" altLang="ja-JP" sz="85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B17E967B-28C3-43D8-A8C2-A0C1B7CDABF9}"/>
              </a:ext>
            </a:extLst>
          </p:cNvPr>
          <p:cNvSpPr txBox="1"/>
          <p:nvPr/>
        </p:nvSpPr>
        <p:spPr>
          <a:xfrm>
            <a:off x="4231244" y="7288375"/>
            <a:ext cx="1964033" cy="3170099"/>
          </a:xfrm>
          <a:prstGeom prst="rect">
            <a:avLst/>
          </a:prstGeom>
          <a:noFill/>
          <a:ln w="28575">
            <a:solidFill>
              <a:srgbClr val="FFC000"/>
            </a:solidFill>
          </a:ln>
        </p:spPr>
        <p:txBody>
          <a:bodyPr wrap="square" rtlCol="0">
            <a:spAutoFit/>
          </a:bodyPr>
          <a:lstStyle/>
          <a:p>
            <a:r>
              <a:rPr lang="ja-JP" altLang="en-US" sz="1000" dirty="0">
                <a:latin typeface="HG丸ｺﾞｼｯｸM-PRO" panose="020F0600000000000000" pitchFamily="50" charset="-128"/>
                <a:ea typeface="HG丸ｺﾞｼｯｸM-PRO" panose="020F0600000000000000" pitchFamily="50" charset="-128"/>
              </a:rPr>
              <a:t>　夏が終わったばかりの</a:t>
            </a:r>
            <a:r>
              <a:rPr lang="en-US" altLang="ja-JP" sz="1000" dirty="0">
                <a:latin typeface="HG丸ｺﾞｼｯｸM-PRO" panose="020F0600000000000000" pitchFamily="50" charset="-128"/>
                <a:ea typeface="HG丸ｺﾞｼｯｸM-PRO" panose="020F0600000000000000" pitchFamily="50" charset="-128"/>
              </a:rPr>
              <a:t>9</a:t>
            </a:r>
            <a:r>
              <a:rPr lang="ja-JP" altLang="en-US" sz="1000" dirty="0">
                <a:latin typeface="HG丸ｺﾞｼｯｸM-PRO" panose="020F0600000000000000" pitchFamily="50" charset="-128"/>
                <a:ea typeface="HG丸ｺﾞｼｯｸM-PRO" panose="020F0600000000000000" pitchFamily="50" charset="-128"/>
              </a:rPr>
              <a:t>月は、日中は汗ばむほど暑い日もありますが、朝晩の気温はぐっと冷え込み肌寒く感じることもあります。</a:t>
            </a:r>
            <a:endParaRPr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この、気温差で体調を崩すことも多いのです。</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そういえば、毎年この時期に風邪をひいていたなぁと思う人もいるかもしれません。</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気温の変化に対応ができるように、カーディガンのように肌寒さを感じたときに、さっと羽織れる物を準備をしたり、寝るときはタオルケットだけではなく、早めにもう一枚準備をしておくのはどうでしょうか？</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早めに準備をして、体調管理をしましょう。</a:t>
            </a:r>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en-US" altLang="ja-JP" sz="10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CA81878D-BA83-41DD-8A64-8F3ABCA1F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393" y="9611491"/>
            <a:ext cx="983671" cy="889988"/>
          </a:xfrm>
          <a:prstGeom prst="rect">
            <a:avLst/>
          </a:prstGeom>
        </p:spPr>
      </p:pic>
    </p:spTree>
    <p:extLst>
      <p:ext uri="{BB962C8B-B14F-4D97-AF65-F5344CB8AC3E}">
        <p14:creationId xmlns:p14="http://schemas.microsoft.com/office/powerpoint/2010/main" val="220857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366691" y="1853387"/>
            <a:ext cx="6803708" cy="317501"/>
          </a:xfrm>
          <a:prstGeom prst="rect">
            <a:avLst/>
          </a:prstGeom>
        </p:spPr>
        <p:txBody>
          <a:bodyPr vert="horz" lIns="100796" tIns="50398" rIns="100796" bIns="5039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ja-JP" altLang="en-US" sz="1157" dirty="0"/>
          </a:p>
        </p:txBody>
      </p:sp>
      <p:sp>
        <p:nvSpPr>
          <p:cNvPr id="20" name="正方形/長方形 19"/>
          <p:cNvSpPr/>
          <p:nvPr/>
        </p:nvSpPr>
        <p:spPr>
          <a:xfrm>
            <a:off x="827509" y="9594378"/>
            <a:ext cx="58326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660157" y="10026426"/>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3" name="図 2">
            <a:extLst>
              <a:ext uri="{FF2B5EF4-FFF2-40B4-BE49-F238E27FC236}">
                <a16:creationId xmlns:a16="http://schemas.microsoft.com/office/drawing/2014/main" id="{167EBDE3-8CBF-40AC-AEE1-D1386E5DFCB7}"/>
              </a:ext>
            </a:extLst>
          </p:cNvPr>
          <p:cNvPicPr>
            <a:picLocks noChangeAspect="1"/>
          </p:cNvPicPr>
          <p:nvPr/>
        </p:nvPicPr>
        <p:blipFill>
          <a:blip r:embed="rId3">
            <a:lum contrast="20000"/>
          </a:blip>
          <a:stretch>
            <a:fillRect/>
          </a:stretch>
        </p:blipFill>
        <p:spPr>
          <a:xfrm>
            <a:off x="225548" y="222749"/>
            <a:ext cx="6912768" cy="9803677"/>
          </a:xfrm>
          <a:prstGeom prst="rect">
            <a:avLst/>
          </a:prstGeom>
        </p:spPr>
      </p:pic>
      <p:sp>
        <p:nvSpPr>
          <p:cNvPr id="5" name="テキスト ボックス 4">
            <a:extLst>
              <a:ext uri="{FF2B5EF4-FFF2-40B4-BE49-F238E27FC236}">
                <a16:creationId xmlns:a16="http://schemas.microsoft.com/office/drawing/2014/main" id="{4FC256EC-6CD6-486E-A02C-DCBCFFDF5BDB}"/>
              </a:ext>
            </a:extLst>
          </p:cNvPr>
          <p:cNvSpPr txBox="1"/>
          <p:nvPr/>
        </p:nvSpPr>
        <p:spPr>
          <a:xfrm>
            <a:off x="395461" y="9881393"/>
            <a:ext cx="6264696" cy="577081"/>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こちら除菌、消臭、防汚効果のある設備「イオニアミストプロ」になります。</a:t>
            </a:r>
          </a:p>
          <a:p>
            <a:r>
              <a:rPr kumimoji="1" lang="ja-JP" altLang="en-US" sz="1050" dirty="0">
                <a:latin typeface="HG丸ｺﾞｼｯｸM-PRO" panose="020F0600000000000000" pitchFamily="50" charset="-128"/>
                <a:ea typeface="HG丸ｺﾞｼｯｸM-PRO" panose="020F0600000000000000" pitchFamily="50" charset="-128"/>
              </a:rPr>
              <a:t>国や県の補助⾦の対象となる場合もございますので費⽤や効果などお気軽にお問い合わせ頂ければと思います。</a:t>
            </a:r>
          </a:p>
        </p:txBody>
      </p:sp>
      <p:sp>
        <p:nvSpPr>
          <p:cNvPr id="7" name="テキスト ボックス 6">
            <a:extLst>
              <a:ext uri="{FF2B5EF4-FFF2-40B4-BE49-F238E27FC236}">
                <a16:creationId xmlns:a16="http://schemas.microsoft.com/office/drawing/2014/main" id="{DFB86905-639F-45D9-B55F-2FB43BEBC879}"/>
              </a:ext>
            </a:extLst>
          </p:cNvPr>
          <p:cNvSpPr txBox="1"/>
          <p:nvPr/>
        </p:nvSpPr>
        <p:spPr>
          <a:xfrm>
            <a:off x="5147989" y="9700502"/>
            <a:ext cx="900953" cy="253916"/>
          </a:xfrm>
          <a:prstGeom prst="rect">
            <a:avLst/>
          </a:prstGeom>
          <a:noFill/>
        </p:spPr>
        <p:txBody>
          <a:bodyPr wrap="square" rtlCol="0">
            <a:spAutoFit/>
          </a:bodyPr>
          <a:lstStyle/>
          <a:p>
            <a:r>
              <a:rPr kumimoji="1" lang="ja-JP" altLang="en-US" sz="1050" b="1" dirty="0">
                <a:latin typeface="HG丸ｺﾞｼｯｸM-PRO" panose="020F0600000000000000" pitchFamily="50" charset="-128"/>
                <a:ea typeface="HG丸ｺﾞｼｯｸM-PRO" panose="020F0600000000000000" pitchFamily="50" charset="-128"/>
              </a:rPr>
              <a:t>担当：高橋</a:t>
            </a:r>
          </a:p>
        </p:txBody>
      </p:sp>
    </p:spTree>
    <p:extLst>
      <p:ext uri="{BB962C8B-B14F-4D97-AF65-F5344CB8AC3E}">
        <p14:creationId xmlns:p14="http://schemas.microsoft.com/office/powerpoint/2010/main" val="34895582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1023</Words>
  <Application>Microsoft Office PowerPoint</Application>
  <PresentationFormat>ユーザー設定</PresentationFormat>
  <Paragraphs>66</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HGP明朝B</vt:lpstr>
      <vt:lpstr>HGP明朝E</vt:lpstr>
      <vt:lpstr>HG丸ｺﾞｼｯｸM-PRO</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pc1</cp:lastModifiedBy>
  <cp:revision>84</cp:revision>
  <cp:lastPrinted>2020-08-21T01:40:21Z</cp:lastPrinted>
  <dcterms:created xsi:type="dcterms:W3CDTF">2018-08-09T02:08:19Z</dcterms:created>
  <dcterms:modified xsi:type="dcterms:W3CDTF">2020-08-21T01:43:06Z</dcterms:modified>
</cp:coreProperties>
</file>