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00" r:id="rId1"/>
  </p:sldMasterIdLst>
  <p:sldIdLst>
    <p:sldId id="256" r:id="rId2"/>
    <p:sldId id="257" r:id="rId3"/>
  </p:sldIdLst>
  <p:sldSz cx="6858000" cy="9906000" type="A4"/>
  <p:notesSz cx="6797675" cy="9926638"/>
  <p:defaultTextStyle>
    <a:defPPr>
      <a:defRPr lang="en-US"/>
    </a:defPPr>
    <a:lvl1pPr marL="0" algn="l" defTabSz="151516" rtl="0" eaLnBrk="1" latinLnBrk="0" hangingPunct="1">
      <a:defRPr sz="597" kern="1200">
        <a:solidFill>
          <a:schemeClr val="tx1"/>
        </a:solidFill>
        <a:latin typeface="+mn-lt"/>
        <a:ea typeface="+mn-ea"/>
        <a:cs typeface="+mn-cs"/>
      </a:defRPr>
    </a:lvl1pPr>
    <a:lvl2pPr marL="151516" algn="l" defTabSz="151516" rtl="0" eaLnBrk="1" latinLnBrk="0" hangingPunct="1">
      <a:defRPr sz="597" kern="1200">
        <a:solidFill>
          <a:schemeClr val="tx1"/>
        </a:solidFill>
        <a:latin typeface="+mn-lt"/>
        <a:ea typeface="+mn-ea"/>
        <a:cs typeface="+mn-cs"/>
      </a:defRPr>
    </a:lvl2pPr>
    <a:lvl3pPr marL="303032" algn="l" defTabSz="151516" rtl="0" eaLnBrk="1" latinLnBrk="0" hangingPunct="1">
      <a:defRPr sz="597" kern="1200">
        <a:solidFill>
          <a:schemeClr val="tx1"/>
        </a:solidFill>
        <a:latin typeface="+mn-lt"/>
        <a:ea typeface="+mn-ea"/>
        <a:cs typeface="+mn-cs"/>
      </a:defRPr>
    </a:lvl3pPr>
    <a:lvl4pPr marL="454548" algn="l" defTabSz="151516" rtl="0" eaLnBrk="1" latinLnBrk="0" hangingPunct="1">
      <a:defRPr sz="597" kern="1200">
        <a:solidFill>
          <a:schemeClr val="tx1"/>
        </a:solidFill>
        <a:latin typeface="+mn-lt"/>
        <a:ea typeface="+mn-ea"/>
        <a:cs typeface="+mn-cs"/>
      </a:defRPr>
    </a:lvl4pPr>
    <a:lvl5pPr marL="606064" algn="l" defTabSz="151516" rtl="0" eaLnBrk="1" latinLnBrk="0" hangingPunct="1">
      <a:defRPr sz="597" kern="1200">
        <a:solidFill>
          <a:schemeClr val="tx1"/>
        </a:solidFill>
        <a:latin typeface="+mn-lt"/>
        <a:ea typeface="+mn-ea"/>
        <a:cs typeface="+mn-cs"/>
      </a:defRPr>
    </a:lvl5pPr>
    <a:lvl6pPr marL="757580" algn="l" defTabSz="151516" rtl="0" eaLnBrk="1" latinLnBrk="0" hangingPunct="1">
      <a:defRPr sz="597" kern="1200">
        <a:solidFill>
          <a:schemeClr val="tx1"/>
        </a:solidFill>
        <a:latin typeface="+mn-lt"/>
        <a:ea typeface="+mn-ea"/>
        <a:cs typeface="+mn-cs"/>
      </a:defRPr>
    </a:lvl6pPr>
    <a:lvl7pPr marL="909096" algn="l" defTabSz="151516" rtl="0" eaLnBrk="1" latinLnBrk="0" hangingPunct="1">
      <a:defRPr sz="597" kern="1200">
        <a:solidFill>
          <a:schemeClr val="tx1"/>
        </a:solidFill>
        <a:latin typeface="+mn-lt"/>
        <a:ea typeface="+mn-ea"/>
        <a:cs typeface="+mn-cs"/>
      </a:defRPr>
    </a:lvl7pPr>
    <a:lvl8pPr marL="1060613" algn="l" defTabSz="151516" rtl="0" eaLnBrk="1" latinLnBrk="0" hangingPunct="1">
      <a:defRPr sz="597" kern="1200">
        <a:solidFill>
          <a:schemeClr val="tx1"/>
        </a:solidFill>
        <a:latin typeface="+mn-lt"/>
        <a:ea typeface="+mn-ea"/>
        <a:cs typeface="+mn-cs"/>
      </a:defRPr>
    </a:lvl8pPr>
    <a:lvl9pPr marL="1212129" algn="l" defTabSz="151516" rtl="0" eaLnBrk="1" latinLnBrk="0" hangingPunct="1">
      <a:defRPr sz="59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412"/>
    <a:srgbClr val="FFFFFF"/>
    <a:srgbClr val="F95968"/>
    <a:srgbClr val="FF66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snapToGrid="0">
      <p:cViewPr>
        <p:scale>
          <a:sx n="100" d="100"/>
          <a:sy n="100" d="100"/>
        </p:scale>
        <p:origin x="1326" y="-2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456813" y="3632202"/>
            <a:ext cx="4950338" cy="3268461"/>
          </a:xfrm>
        </p:spPr>
        <p:txBody>
          <a:bodyPr anchor="b">
            <a:normAutofit/>
          </a:bodyPr>
          <a:lstStyle>
            <a:lvl1pPr>
              <a:defRPr sz="405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456813" y="6900661"/>
            <a:ext cx="4950338" cy="162685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23789" y="6241674"/>
            <a:ext cx="1046605" cy="1129239"/>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317500" y="6542671"/>
            <a:ext cx="438734" cy="52740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19010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456812" y="880533"/>
            <a:ext cx="4943989" cy="4502391"/>
          </a:xfrm>
        </p:spPr>
        <p:txBody>
          <a:bodyPr anchor="ctr">
            <a:normAutofit/>
          </a:bodyPr>
          <a:lstStyle>
            <a:lvl1pPr algn="l">
              <a:defRPr sz="36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56812" y="6289178"/>
            <a:ext cx="4943989" cy="2247359"/>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44" y="4573873"/>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4685981"/>
            <a:ext cx="438734" cy="52740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970090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641093" y="880534"/>
            <a:ext cx="4582190" cy="4182533"/>
          </a:xfrm>
        </p:spPr>
        <p:txBody>
          <a:bodyPr anchor="ctr">
            <a:normAutofit/>
          </a:bodyPr>
          <a:lstStyle>
            <a:lvl1pPr algn="l">
              <a:defRPr sz="36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1811979" y="5063067"/>
            <a:ext cx="4240416" cy="550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456812" y="6289178"/>
            <a:ext cx="4943989" cy="2247359"/>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44" y="4573873"/>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4685981"/>
            <a:ext cx="438734" cy="527403"/>
          </a:xfrm>
        </p:spPr>
        <p:txBody>
          <a:bodyPr/>
          <a:lstStyle/>
          <a:p>
            <a:fld id="{4FAB73BC-B049-4115-A692-8D63A059BFB8}" type="slidenum">
              <a:rPr lang="en-US" smtClean="0"/>
              <a:pPr/>
              <a:t>‹#›</a:t>
            </a:fld>
            <a:endParaRPr lang="en-US" dirty="0"/>
          </a:p>
        </p:txBody>
      </p:sp>
      <p:sp>
        <p:nvSpPr>
          <p:cNvPr id="14" name="TextBox 13"/>
          <p:cNvSpPr txBox="1"/>
          <p:nvPr/>
        </p:nvSpPr>
        <p:spPr>
          <a:xfrm>
            <a:off x="1356238" y="93600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6127150" y="4196553"/>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06233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456812" y="3522136"/>
            <a:ext cx="4943989" cy="3935887"/>
          </a:xfrm>
        </p:spPr>
        <p:txBody>
          <a:bodyPr anchor="b">
            <a:normAutofit/>
          </a:bodyPr>
          <a:lstStyle>
            <a:lvl1pPr algn="l">
              <a:defRPr sz="36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456812" y="7484534"/>
            <a:ext cx="4943989" cy="105389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4" y="7093176"/>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7197794"/>
            <a:ext cx="438734" cy="52740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632984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1641093" y="880534"/>
            <a:ext cx="4582190" cy="4182533"/>
          </a:xfrm>
        </p:spPr>
        <p:txBody>
          <a:bodyPr anchor="ctr">
            <a:normAutofit/>
          </a:bodyPr>
          <a:lstStyle>
            <a:lvl1pPr algn="l">
              <a:defRPr sz="36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456811" y="6273800"/>
            <a:ext cx="5016219" cy="121073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456811" y="7484534"/>
            <a:ext cx="5016219" cy="105389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44" y="7093176"/>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7197794"/>
            <a:ext cx="438734" cy="527403"/>
          </a:xfrm>
        </p:spPr>
        <p:txBody>
          <a:bodyPr/>
          <a:lstStyle/>
          <a:p>
            <a:fld id="{4FAB73BC-B049-4115-A692-8D63A059BFB8}" type="slidenum">
              <a:rPr lang="en-US" smtClean="0"/>
              <a:pPr/>
              <a:t>‹#›</a:t>
            </a:fld>
            <a:endParaRPr lang="en-US" dirty="0"/>
          </a:p>
        </p:txBody>
      </p:sp>
      <p:sp>
        <p:nvSpPr>
          <p:cNvPr id="11" name="TextBox 10"/>
          <p:cNvSpPr txBox="1"/>
          <p:nvPr/>
        </p:nvSpPr>
        <p:spPr>
          <a:xfrm>
            <a:off x="1356238" y="93600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2" name="TextBox 11"/>
          <p:cNvSpPr txBox="1"/>
          <p:nvPr/>
        </p:nvSpPr>
        <p:spPr>
          <a:xfrm>
            <a:off x="6127150" y="4196553"/>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527720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456812" y="906255"/>
            <a:ext cx="4943988" cy="4160029"/>
          </a:xfrm>
        </p:spPr>
        <p:txBody>
          <a:bodyPr anchor="ctr">
            <a:normAutofit/>
          </a:bodyPr>
          <a:lstStyle>
            <a:lvl1pPr algn="l">
              <a:defRPr sz="36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456812" y="6273800"/>
            <a:ext cx="4943989" cy="121073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456812" y="7484534"/>
            <a:ext cx="4943989" cy="105389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4" y="7093176"/>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7197794"/>
            <a:ext cx="438734" cy="52740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79432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7495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8901" y="906254"/>
            <a:ext cx="1242099" cy="7632180"/>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456812" y="906254"/>
            <a:ext cx="3537261" cy="763218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8610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58901" y="901492"/>
            <a:ext cx="4941899" cy="1850174"/>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456812" y="3081867"/>
            <a:ext cx="4943989" cy="54565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411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6812" y="2996590"/>
            <a:ext cx="4943989" cy="2121600"/>
          </a:xfrm>
        </p:spPr>
        <p:txBody>
          <a:bodyPr anchor="b"/>
          <a:lstStyle>
            <a:lvl1pPr algn="l">
              <a:defRPr sz="3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56812" y="5173133"/>
            <a:ext cx="4943989" cy="12428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4" y="4573873"/>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4685981"/>
            <a:ext cx="438734" cy="52740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88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456813" y="3086354"/>
            <a:ext cx="2398148" cy="5441796"/>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002981" y="3086354"/>
            <a:ext cx="2397820" cy="5441796"/>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383421" y="1137909"/>
            <a:ext cx="438734" cy="52740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619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699014" y="3216238"/>
            <a:ext cx="2155947"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1456811" y="4048617"/>
            <a:ext cx="2398149" cy="448601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242116" y="3211575"/>
            <a:ext cx="2154929"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000286" y="4043954"/>
            <a:ext cx="2396760" cy="448601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383421" y="1137909"/>
            <a:ext cx="438734" cy="52740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074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458900" y="901492"/>
            <a:ext cx="4941900" cy="1850174"/>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5751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6274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56811" y="644350"/>
            <a:ext cx="1972188" cy="1410228"/>
          </a:xfrm>
        </p:spPr>
        <p:txBody>
          <a:bodyPr anchor="b"/>
          <a:lstStyle>
            <a:lvl1pPr algn="l">
              <a:defRPr sz="15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57620" y="644352"/>
            <a:ext cx="2843180" cy="782161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456811" y="2309108"/>
            <a:ext cx="1972188" cy="61568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4" y="1027281"/>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3428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56812" y="6934200"/>
            <a:ext cx="4943989" cy="818622"/>
          </a:xfrm>
        </p:spPr>
        <p:txBody>
          <a:bodyPr anchor="b">
            <a:normAutofit/>
          </a:bodyPr>
          <a:lstStyle>
            <a:lvl1pPr algn="l">
              <a:defRPr sz="18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456812" y="917172"/>
            <a:ext cx="4943989" cy="556829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4" name="Text Placeholder 3"/>
          <p:cNvSpPr>
            <a:spLocks noGrp="1"/>
          </p:cNvSpPr>
          <p:nvPr>
            <p:ph type="body" sz="half" idx="2"/>
          </p:nvPr>
        </p:nvSpPr>
        <p:spPr>
          <a:xfrm>
            <a:off x="1456812" y="7752821"/>
            <a:ext cx="4943989" cy="71314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586B75A-687E-405C-8A0B-8D00578BA2C3}" type="datetimeFigureOut">
              <a:rPr lang="en-US" smtClean="0"/>
              <a:pPr/>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4" y="7093176"/>
            <a:ext cx="1018767" cy="73378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7197794"/>
            <a:ext cx="438734" cy="52740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043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330200"/>
            <a:ext cx="1485900" cy="9589129"/>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15316" y="295"/>
            <a:ext cx="1464204" cy="98988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37160" cy="990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458900" y="901492"/>
            <a:ext cx="4941900" cy="1850174"/>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56812" y="3081867"/>
            <a:ext cx="4943989" cy="56134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829300" y="8861796"/>
            <a:ext cx="574785" cy="534691"/>
          </a:xfrm>
          <a:prstGeom prst="rect">
            <a:avLst/>
          </a:prstGeom>
        </p:spPr>
        <p:txBody>
          <a:bodyPr vert="horz" lIns="91440" tIns="45720" rIns="91440" bIns="45720" rtlCol="0" anchor="ctr"/>
          <a:lstStyle>
            <a:lvl1pPr algn="r">
              <a:defRPr sz="675">
                <a:solidFill>
                  <a:schemeClr val="tx1">
                    <a:tint val="75000"/>
                  </a:schemeClr>
                </a:solidFill>
              </a:defRPr>
            </a:lvl1pPr>
          </a:lstStyle>
          <a:p>
            <a:fld id="{5586B75A-687E-405C-8A0B-8D00578BA2C3}" type="datetimeFigureOut">
              <a:rPr lang="en-US" smtClean="0"/>
              <a:pPr/>
              <a:t>4/21/2017</a:t>
            </a:fld>
            <a:endParaRPr lang="en-US" dirty="0"/>
          </a:p>
        </p:txBody>
      </p:sp>
      <p:sp>
        <p:nvSpPr>
          <p:cNvPr id="5" name="Footer Placeholder 4"/>
          <p:cNvSpPr>
            <a:spLocks noGrp="1"/>
          </p:cNvSpPr>
          <p:nvPr>
            <p:ph type="ftr" sz="quarter" idx="3"/>
          </p:nvPr>
        </p:nvSpPr>
        <p:spPr>
          <a:xfrm>
            <a:off x="1456811" y="8862836"/>
            <a:ext cx="4287366"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83421" y="1137909"/>
            <a:ext cx="438734" cy="527403"/>
          </a:xfrm>
          <a:prstGeom prst="rect">
            <a:avLst/>
          </a:prstGeom>
        </p:spPr>
        <p:txBody>
          <a:bodyPr vert="horz" lIns="91440" tIns="45720" rIns="91440" bIns="45720" rtlCol="0" anchor="ctr"/>
          <a:lstStyle>
            <a:lvl1pPr algn="r">
              <a:defRPr sz="15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607055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Lst>
  <p:hf sldNum="0" hdr="0" ftr="0" dt="0"/>
  <p:txStyles>
    <p:titleStyle>
      <a:lvl1pPr algn="l" defTabSz="342900" rtl="0" eaLnBrk="1" latinLnBrk="0" hangingPunct="1">
        <a:spcBef>
          <a:spcPct val="0"/>
        </a:spcBef>
        <a:buNone/>
        <a:defRPr kumimoji="1" sz="27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kumimoji="1"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0"/>
                <a:lumOff val="100000"/>
                <a:alpha val="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テキスト ボックス 5"/>
          <p:cNvSpPr txBox="1">
            <a:spLocks noGrp="1"/>
          </p:cNvSpPr>
          <p:nvPr>
            <p:ph type="ctrTitle"/>
          </p:nvPr>
        </p:nvSpPr>
        <p:spPr>
          <a:xfrm>
            <a:off x="571500" y="400050"/>
            <a:ext cx="2933699" cy="609600"/>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noAutofit/>
          </a:bodyPr>
          <a:lstStyle/>
          <a:p>
            <a:pPr algn="ctr">
              <a:lnSpc>
                <a:spcPct val="125000"/>
              </a:lnSpc>
              <a:spcAft>
                <a:spcPts val="800"/>
              </a:spcAft>
            </a:pPr>
            <a:r>
              <a:rPr lang="ja-JP" sz="3600" b="1" dirty="0">
                <a:ln w="22225">
                  <a:solidFill>
                    <a:srgbClr val="00B050"/>
                  </a:solidFill>
                  <a:prstDash val="solid"/>
                </a:ln>
                <a:solidFill>
                  <a:srgbClr val="92D050"/>
                </a:solidFill>
                <a:latin typeface="Century Gothic" panose="020B0502020202020204" pitchFamily="34" charset="0"/>
                <a:ea typeface="Meiryo UI" panose="020B0604030504040204" pitchFamily="50" charset="-128"/>
                <a:cs typeface="Times New Roman" panose="02020603050405020304" pitchFamily="18" charset="0"/>
              </a:rPr>
              <a:t>すずかぜ新聞</a:t>
            </a:r>
          </a:p>
        </p:txBody>
      </p:sp>
      <p:sp>
        <p:nvSpPr>
          <p:cNvPr id="18" name="テキスト ボックス 17"/>
          <p:cNvSpPr txBox="1"/>
          <p:nvPr/>
        </p:nvSpPr>
        <p:spPr>
          <a:xfrm>
            <a:off x="3743325" y="552450"/>
            <a:ext cx="2743200" cy="923330"/>
          </a:xfrm>
          <a:prstGeom prst="rect">
            <a:avLst/>
          </a:prstGeom>
          <a:noFill/>
        </p:spPr>
        <p:txBody>
          <a:bodyPr wrap="square" lIns="0" tIns="0" rIns="0" bIns="0" rtlCol="0">
            <a:spAutoFit/>
          </a:bodyPr>
          <a:lstStyle/>
          <a:p>
            <a:r>
              <a:rPr kumimoji="1" lang="ja-JP" altLang="en-US" sz="1000" dirty="0" smtClean="0"/>
              <a:t>発行：理士法人</a:t>
            </a:r>
            <a:r>
              <a:rPr kumimoji="1" lang="ja-JP" altLang="en-US" sz="1000" dirty="0" err="1" smtClean="0"/>
              <a:t>すず</a:t>
            </a:r>
            <a:r>
              <a:rPr kumimoji="1" lang="ja-JP" altLang="en-US" sz="1000" dirty="0" smtClean="0"/>
              <a:t>かぜ</a:t>
            </a:r>
            <a:endParaRPr kumimoji="1" lang="en-US" altLang="ja-JP" sz="1000" dirty="0" smtClean="0"/>
          </a:p>
          <a:p>
            <a:r>
              <a:rPr kumimoji="1" lang="ja-JP" altLang="en-US" sz="1000" dirty="0" smtClean="0"/>
              <a:t>〒</a:t>
            </a:r>
            <a:r>
              <a:rPr kumimoji="1" lang="en-US" altLang="ja-JP" sz="1000" dirty="0" smtClean="0"/>
              <a:t>937-0068</a:t>
            </a:r>
            <a:r>
              <a:rPr kumimoji="1" lang="ja-JP" altLang="en-US" sz="1000" dirty="0" smtClean="0"/>
              <a:t>　魚津市本新町</a:t>
            </a:r>
            <a:r>
              <a:rPr kumimoji="1" lang="en-US" altLang="ja-JP" sz="1000" dirty="0" smtClean="0"/>
              <a:t>27-17</a:t>
            </a:r>
          </a:p>
          <a:p>
            <a:r>
              <a:rPr kumimoji="1" lang="ja-JP" altLang="en-US" sz="1000" dirty="0" smtClean="0"/>
              <a:t>　</a:t>
            </a:r>
            <a:r>
              <a:rPr kumimoji="1" lang="en-US" altLang="ja-JP" sz="1000" dirty="0" smtClean="0"/>
              <a:t>tel0765-24-2210</a:t>
            </a:r>
            <a:r>
              <a:rPr kumimoji="1" lang="ja-JP" altLang="en-US" sz="1000" dirty="0" smtClean="0"/>
              <a:t>　</a:t>
            </a:r>
            <a:r>
              <a:rPr kumimoji="1" lang="en-US" altLang="ja-JP" sz="1000" dirty="0" smtClean="0"/>
              <a:t>fax</a:t>
            </a:r>
            <a:r>
              <a:rPr kumimoji="1" lang="ja-JP" altLang="en-US" sz="1000" dirty="0" smtClean="0"/>
              <a:t>　</a:t>
            </a:r>
            <a:r>
              <a:rPr kumimoji="1" lang="en-US" altLang="ja-JP" sz="1000" dirty="0" smtClean="0"/>
              <a:t>0765-24-2995</a:t>
            </a:r>
          </a:p>
          <a:p>
            <a:r>
              <a:rPr kumimoji="1" lang="ja-JP" altLang="en-US" sz="1000" dirty="0" smtClean="0"/>
              <a:t>Ｅメール：</a:t>
            </a:r>
            <a:r>
              <a:rPr kumimoji="1" lang="en-US" altLang="ja-JP" sz="1000" dirty="0" smtClean="0"/>
              <a:t>ringo@ishiharakaikei-compass.jp	</a:t>
            </a:r>
          </a:p>
          <a:p>
            <a:r>
              <a:rPr kumimoji="1" lang="ja-JP" altLang="en-US" sz="1000" dirty="0" smtClean="0"/>
              <a:t>ＨＰ：</a:t>
            </a:r>
            <a:r>
              <a:rPr kumimoji="1" lang="en-US" altLang="ja-JP" sz="1000" dirty="0" smtClean="0"/>
              <a:t>http://suzukaze-group.jp</a:t>
            </a:r>
          </a:p>
          <a:p>
            <a:r>
              <a:rPr kumimoji="1" lang="ja-JP" altLang="en-US" sz="1000" dirty="0" smtClean="0"/>
              <a:t>　　　</a:t>
            </a:r>
            <a:r>
              <a:rPr kumimoji="1" lang="ja-JP" altLang="en-US" sz="900" dirty="0" smtClean="0"/>
              <a:t>「</a:t>
            </a:r>
            <a:r>
              <a:rPr kumimoji="1" lang="ja-JP" altLang="en-US" sz="900" b="1" dirty="0" err="1" smtClean="0"/>
              <a:t>すず</a:t>
            </a:r>
            <a:r>
              <a:rPr kumimoji="1" lang="ja-JP" altLang="en-US" sz="900" b="1" dirty="0" smtClean="0"/>
              <a:t>かぜグループ</a:t>
            </a:r>
            <a:r>
              <a:rPr kumimoji="1" lang="ja-JP" altLang="en-US" sz="900" dirty="0" smtClean="0"/>
              <a:t>」で検索</a:t>
            </a:r>
            <a:endParaRPr kumimoji="1" lang="ja-JP" altLang="en-US" sz="900" dirty="0"/>
          </a:p>
        </p:txBody>
      </p:sp>
      <p:sp>
        <p:nvSpPr>
          <p:cNvPr id="8" name="テキスト ボックス 7"/>
          <p:cNvSpPr txBox="1"/>
          <p:nvPr/>
        </p:nvSpPr>
        <p:spPr>
          <a:xfrm>
            <a:off x="2381250" y="171450"/>
            <a:ext cx="2162175" cy="230832"/>
          </a:xfrm>
          <a:prstGeom prst="rect">
            <a:avLst/>
          </a:prstGeom>
          <a:noFill/>
        </p:spPr>
        <p:txBody>
          <a:bodyPr wrap="square" rtlCol="0">
            <a:spAutoFit/>
          </a:bodyPr>
          <a:lstStyle/>
          <a:p>
            <a:pPr algn="ctr"/>
            <a:r>
              <a:rPr kumimoji="1" lang="ja-JP" altLang="en-US" sz="900" dirty="0" err="1" smtClean="0"/>
              <a:t>すず</a:t>
            </a:r>
            <a:r>
              <a:rPr kumimoji="1" lang="ja-JP" altLang="en-US" sz="900" dirty="0" smtClean="0"/>
              <a:t>かぜ新聞　平成２９年５月号</a:t>
            </a:r>
            <a:endParaRPr kumimoji="1" lang="ja-JP" altLang="en-US" sz="900" dirty="0"/>
          </a:p>
        </p:txBody>
      </p:sp>
      <p:sp>
        <p:nvSpPr>
          <p:cNvPr id="11" name="テキスト ボックス 10"/>
          <p:cNvSpPr txBox="1"/>
          <p:nvPr/>
        </p:nvSpPr>
        <p:spPr>
          <a:xfrm>
            <a:off x="516255" y="2167890"/>
            <a:ext cx="2933700" cy="3426579"/>
          </a:xfrm>
          <a:prstGeom prst="rect">
            <a:avLst/>
          </a:prstGeom>
          <a:noFill/>
        </p:spPr>
        <p:txBody>
          <a:bodyPr wrap="square" rtlCol="0">
            <a:spAutoFit/>
          </a:bodyPr>
          <a:lstStyle/>
          <a:p>
            <a:pPr>
              <a:lnSpc>
                <a:spcPts val="1300"/>
              </a:lnSpc>
            </a:pPr>
            <a:r>
              <a:rPr kumimoji="1" lang="ja-JP" altLang="en-US" sz="1000" dirty="0" smtClean="0"/>
              <a:t>　企業経営では、色々な問題が発生します。</a:t>
            </a:r>
            <a:endParaRPr kumimoji="1" lang="en-US" altLang="ja-JP" sz="1000" dirty="0" smtClean="0"/>
          </a:p>
          <a:p>
            <a:pPr>
              <a:lnSpc>
                <a:spcPts val="1300"/>
              </a:lnSpc>
            </a:pPr>
            <a:r>
              <a:rPr kumimoji="1" lang="ja-JP" altLang="en-US" sz="1000" dirty="0" smtClean="0"/>
              <a:t>　特に</a:t>
            </a:r>
            <a:r>
              <a:rPr kumimoji="1" lang="ja-JP" altLang="en-US" sz="1000" dirty="0"/>
              <a:t>人</a:t>
            </a:r>
            <a:r>
              <a:rPr kumimoji="1" lang="ja-JP" altLang="en-US" sz="1000" dirty="0" smtClean="0"/>
              <a:t>に関する</a:t>
            </a:r>
            <a:r>
              <a:rPr kumimoji="1" lang="ja-JP" altLang="en-US" sz="1000" dirty="0"/>
              <a:t>問題</a:t>
            </a:r>
            <a:r>
              <a:rPr kumimoji="1" lang="ja-JP" altLang="en-US" sz="1000" dirty="0" smtClean="0"/>
              <a:t>はとても</a:t>
            </a:r>
            <a:r>
              <a:rPr kumimoji="1" lang="ja-JP" altLang="en-US" sz="1000" dirty="0"/>
              <a:t>厄介</a:t>
            </a:r>
            <a:r>
              <a:rPr kumimoji="1" lang="ja-JP" altLang="en-US" sz="1000" dirty="0" smtClean="0"/>
              <a:t>で</a:t>
            </a:r>
            <a:r>
              <a:rPr kumimoji="1" lang="ja-JP" altLang="en-US" sz="1000" dirty="0"/>
              <a:t>悩</a:t>
            </a:r>
            <a:r>
              <a:rPr kumimoji="1" lang="ja-JP" altLang="en-US" sz="1000" dirty="0" smtClean="0"/>
              <a:t>むことが</a:t>
            </a:r>
            <a:r>
              <a:rPr kumimoji="1" lang="ja-JP" altLang="en-US" sz="1000" dirty="0"/>
              <a:t>多</a:t>
            </a:r>
            <a:r>
              <a:rPr kumimoji="1" lang="ja-JP" altLang="en-US" sz="1000" dirty="0" smtClean="0"/>
              <a:t>いのではないでしょうか</a:t>
            </a:r>
            <a:endParaRPr kumimoji="1" lang="en-US" altLang="ja-JP" sz="1000" dirty="0" smtClean="0"/>
          </a:p>
          <a:p>
            <a:pPr>
              <a:lnSpc>
                <a:spcPts val="1300"/>
              </a:lnSpc>
            </a:pPr>
            <a:r>
              <a:rPr kumimoji="1" lang="ja-JP" altLang="en-US" sz="1000" dirty="0" smtClean="0"/>
              <a:t>　例えば、文句ばかり言っている従業員、仲が悪い従業員同士などの問題はよく耳にします。</a:t>
            </a:r>
            <a:endParaRPr kumimoji="1" lang="en-US" altLang="ja-JP" sz="1000" dirty="0" smtClean="0"/>
          </a:p>
          <a:p>
            <a:pPr>
              <a:lnSpc>
                <a:spcPts val="1300"/>
              </a:lnSpc>
            </a:pPr>
            <a:r>
              <a:rPr kumimoji="1" lang="ja-JP" altLang="en-US" sz="1000" dirty="0" smtClean="0"/>
              <a:t>　問題は、解決しなければなりません。しかし、問題が見つかったからといってすぐに手をつけるのが良いとは限りません。逆効果になる場合があるからです。</a:t>
            </a:r>
            <a:endParaRPr kumimoji="1" lang="en-US" altLang="ja-JP" sz="1000" dirty="0" smtClean="0"/>
          </a:p>
          <a:p>
            <a:pPr>
              <a:lnSpc>
                <a:spcPts val="1300"/>
              </a:lnSpc>
            </a:pPr>
            <a:r>
              <a:rPr kumimoji="1" lang="ja-JP" altLang="en-US" sz="1000" dirty="0" smtClean="0"/>
              <a:t>　問題の</a:t>
            </a:r>
            <a:r>
              <a:rPr kumimoji="1" lang="ja-JP" altLang="en-US" sz="1000" dirty="0"/>
              <a:t>中</a:t>
            </a:r>
            <a:r>
              <a:rPr kumimoji="1" lang="ja-JP" altLang="en-US" sz="1000" dirty="0" smtClean="0"/>
              <a:t>には、放っておくほうが良いものもあれば、放っておくと大変なことになると思われるものもあります。また、それ以上大きくなるとは思えないが、さりとて自然に解決するわけではない問題もあります。</a:t>
            </a:r>
            <a:endParaRPr kumimoji="1" lang="en-US" altLang="ja-JP" sz="1000" dirty="0" smtClean="0"/>
          </a:p>
          <a:p>
            <a:pPr>
              <a:lnSpc>
                <a:spcPts val="1300"/>
              </a:lnSpc>
            </a:pPr>
            <a:endParaRPr kumimoji="1" lang="en-US" altLang="ja-JP" sz="1000" dirty="0"/>
          </a:p>
          <a:p>
            <a:pPr>
              <a:lnSpc>
                <a:spcPts val="1300"/>
              </a:lnSpc>
            </a:pPr>
            <a:r>
              <a:rPr kumimoji="1" lang="ja-JP" altLang="en-US" sz="1000" dirty="0" smtClean="0"/>
              <a:t>　文句が多い</a:t>
            </a:r>
            <a:r>
              <a:rPr kumimoji="1" lang="ja-JP" altLang="en-US" sz="1000" dirty="0"/>
              <a:t>従業員</a:t>
            </a:r>
            <a:r>
              <a:rPr kumimoji="1" lang="ja-JP" altLang="en-US" sz="1000" dirty="0" smtClean="0"/>
              <a:t>がいるという</a:t>
            </a:r>
            <a:r>
              <a:rPr kumimoji="1" lang="ja-JP" altLang="en-US" sz="1000" dirty="0"/>
              <a:t>場合</a:t>
            </a:r>
            <a:r>
              <a:rPr kumimoji="1" lang="ja-JP" altLang="en-US" sz="1000" dirty="0" smtClean="0"/>
              <a:t>を</a:t>
            </a:r>
            <a:r>
              <a:rPr kumimoji="1" lang="ja-JP" altLang="en-US" sz="1000" dirty="0"/>
              <a:t>例</a:t>
            </a:r>
            <a:r>
              <a:rPr kumimoji="1" lang="ja-JP" altLang="en-US" sz="1000" dirty="0" smtClean="0"/>
              <a:t>にして</a:t>
            </a:r>
            <a:r>
              <a:rPr kumimoji="1" lang="ja-JP" altLang="en-US" sz="1000" dirty="0"/>
              <a:t>考</a:t>
            </a:r>
            <a:r>
              <a:rPr kumimoji="1" lang="ja-JP" altLang="en-US" sz="1000" dirty="0" smtClean="0"/>
              <a:t>えてみます。</a:t>
            </a:r>
            <a:endParaRPr kumimoji="1" lang="en-US" altLang="ja-JP" sz="1000" dirty="0" smtClean="0"/>
          </a:p>
          <a:p>
            <a:pPr>
              <a:lnSpc>
                <a:spcPts val="1300"/>
              </a:lnSpc>
            </a:pPr>
            <a:r>
              <a:rPr kumimoji="1" lang="ja-JP" altLang="en-US" sz="1000" dirty="0" smtClean="0"/>
              <a:t>　その文句は、一時的なものであると思われるときは、何もしないというのも選択肢の１つです。但し、定期的にチェックが必要です。</a:t>
            </a:r>
            <a:endParaRPr kumimoji="1" lang="en-US" altLang="ja-JP" sz="1000" dirty="0" smtClean="0"/>
          </a:p>
        </p:txBody>
      </p:sp>
      <p:sp>
        <p:nvSpPr>
          <p:cNvPr id="12" name="テキスト ボックス 11"/>
          <p:cNvSpPr txBox="1"/>
          <p:nvPr/>
        </p:nvSpPr>
        <p:spPr>
          <a:xfrm>
            <a:off x="3499485" y="1596390"/>
            <a:ext cx="2857499" cy="4260141"/>
          </a:xfrm>
          <a:prstGeom prst="rect">
            <a:avLst/>
          </a:prstGeom>
          <a:noFill/>
        </p:spPr>
        <p:txBody>
          <a:bodyPr wrap="square" rtlCol="0">
            <a:spAutoFit/>
          </a:bodyPr>
          <a:lstStyle/>
          <a:p>
            <a:pPr>
              <a:lnSpc>
                <a:spcPts val="1300"/>
              </a:lnSpc>
            </a:pPr>
            <a:r>
              <a:rPr kumimoji="1" lang="ja-JP" altLang="en-US" sz="1000" dirty="0" smtClean="0"/>
              <a:t>　次</a:t>
            </a:r>
            <a:r>
              <a:rPr kumimoji="1" lang="ja-JP" altLang="en-US" sz="1000" dirty="0"/>
              <a:t>にその文句がだんだんエスカレートしており、他の従業員のモティベーションも下がりつつある場合</a:t>
            </a:r>
            <a:r>
              <a:rPr kumimoji="1" lang="ja-JP" altLang="en-US" sz="1000" dirty="0" smtClean="0"/>
              <a:t>は、速やか</a:t>
            </a:r>
            <a:r>
              <a:rPr kumimoji="1" lang="ja-JP" altLang="en-US" sz="1000" dirty="0"/>
              <a:t>にその病巣を除去しなければならないでしょう。</a:t>
            </a:r>
            <a:endParaRPr kumimoji="1" lang="en-US" altLang="ja-JP" sz="1000" dirty="0"/>
          </a:p>
          <a:p>
            <a:pPr>
              <a:lnSpc>
                <a:spcPts val="1300"/>
              </a:lnSpc>
            </a:pPr>
            <a:endParaRPr kumimoji="1" lang="en-US" altLang="ja-JP" sz="1000" dirty="0" smtClean="0"/>
          </a:p>
          <a:p>
            <a:pPr>
              <a:lnSpc>
                <a:spcPts val="1300"/>
              </a:lnSpc>
            </a:pPr>
            <a:r>
              <a:rPr kumimoji="1" lang="ja-JP" altLang="en-US" sz="1000" dirty="0" smtClean="0"/>
              <a:t>　一番難しいのは、その文句がエスカレートしているわけではないが、自然に良い方向に向かうとも思えない場合です。</a:t>
            </a:r>
            <a:endParaRPr kumimoji="1" lang="en-US" altLang="ja-JP" sz="1000" dirty="0" smtClean="0"/>
          </a:p>
          <a:p>
            <a:pPr>
              <a:lnSpc>
                <a:spcPts val="1300"/>
              </a:lnSpc>
            </a:pPr>
            <a:r>
              <a:rPr kumimoji="1" lang="ja-JP" altLang="en-US" sz="1000" dirty="0" smtClean="0"/>
              <a:t>　実はこのパターンが最も多いのではないかと思います。</a:t>
            </a:r>
            <a:endParaRPr kumimoji="1" lang="en-US" altLang="ja-JP" sz="1000" dirty="0" smtClean="0"/>
          </a:p>
          <a:p>
            <a:pPr>
              <a:lnSpc>
                <a:spcPts val="1300"/>
              </a:lnSpc>
            </a:pPr>
            <a:r>
              <a:rPr kumimoji="1" lang="ja-JP" altLang="en-US" sz="1000" dirty="0" smtClean="0"/>
              <a:t>　本人に注意すれば、辞めると言い出すかもしれないし、かといって放っておけば他の従業員にも悪い影響を及ぼすかもしれないなど、いろいろ決断に迷います。</a:t>
            </a:r>
            <a:endParaRPr kumimoji="1" lang="en-US" altLang="ja-JP" sz="1000" dirty="0" smtClean="0"/>
          </a:p>
          <a:p>
            <a:pPr>
              <a:lnSpc>
                <a:spcPts val="1300"/>
              </a:lnSpc>
            </a:pPr>
            <a:r>
              <a:rPr kumimoji="1" lang="ja-JP" altLang="en-US" sz="1000" dirty="0" smtClean="0"/>
              <a:t>　また、注意するにしてもその方法が分からない場合もあります。そして、ズルズルと問題解決が先延ばしになってしまします。もちろん、先延ばしもありです。</a:t>
            </a:r>
            <a:endParaRPr kumimoji="1" lang="en-US" altLang="ja-JP" sz="1000" dirty="0" smtClean="0"/>
          </a:p>
          <a:p>
            <a:pPr>
              <a:lnSpc>
                <a:spcPts val="1300"/>
              </a:lnSpc>
            </a:pPr>
            <a:r>
              <a:rPr kumimoji="1" lang="ja-JP" altLang="en-US" sz="1000" dirty="0" smtClean="0"/>
              <a:t>　重要なことは、その</a:t>
            </a:r>
            <a:r>
              <a:rPr kumimoji="1" lang="ja-JP" altLang="en-US" sz="1000" dirty="0"/>
              <a:t>問題</a:t>
            </a:r>
            <a:r>
              <a:rPr kumimoji="1" lang="ja-JP" altLang="en-US" sz="1000" dirty="0" smtClean="0"/>
              <a:t>に</a:t>
            </a:r>
            <a:r>
              <a:rPr kumimoji="1" lang="ja-JP" altLang="en-US" sz="1000" dirty="0"/>
              <a:t>手</a:t>
            </a:r>
            <a:r>
              <a:rPr kumimoji="1" lang="ja-JP" altLang="en-US" sz="1000" dirty="0" smtClean="0"/>
              <a:t>をつけるかどうかを判断する</a:t>
            </a:r>
            <a:r>
              <a:rPr kumimoji="1" lang="ja-JP" altLang="en-US" sz="1000" dirty="0"/>
              <a:t>基準</a:t>
            </a:r>
            <a:r>
              <a:rPr kumimoji="1" lang="ja-JP" altLang="en-US" sz="1000" dirty="0" smtClean="0"/>
              <a:t>を持つことです。</a:t>
            </a:r>
            <a:endParaRPr kumimoji="1" lang="en-US" altLang="ja-JP" sz="1000" dirty="0" smtClean="0"/>
          </a:p>
          <a:p>
            <a:pPr>
              <a:lnSpc>
                <a:spcPts val="1300"/>
              </a:lnSpc>
            </a:pPr>
            <a:r>
              <a:rPr kumimoji="1" lang="ja-JP" altLang="en-US" sz="1000" dirty="0" smtClean="0"/>
              <a:t>　考え方は色々あるかと</a:t>
            </a:r>
            <a:r>
              <a:rPr kumimoji="1" lang="ja-JP" altLang="en-US" sz="1000" dirty="0"/>
              <a:t>思</a:t>
            </a:r>
            <a:r>
              <a:rPr kumimoji="1" lang="ja-JP" altLang="en-US" sz="1000" dirty="0" smtClean="0"/>
              <a:t>いますが、その問題に手をつけた場合の、解決可能性と逆効果になり得るリスクを、十分比較検討することが、決断の基準になるのではないでしょうか</a:t>
            </a:r>
            <a:r>
              <a:rPr kumimoji="1" lang="ja-JP" altLang="en-US" sz="1000" dirty="0"/>
              <a:t>　</a:t>
            </a:r>
            <a:endParaRPr kumimoji="1" lang="en-US" altLang="ja-JP" sz="1000" dirty="0" smtClean="0"/>
          </a:p>
          <a:p>
            <a:pPr algn="r">
              <a:lnSpc>
                <a:spcPts val="1300"/>
              </a:lnSpc>
            </a:pPr>
            <a:r>
              <a:rPr kumimoji="1" lang="ja-JP" altLang="en-US" sz="1000" dirty="0" smtClean="0"/>
              <a:t>石原知二</a:t>
            </a:r>
            <a:endParaRPr kumimoji="1" lang="ja-JP" altLang="en-US" sz="1000" dirty="0"/>
          </a:p>
        </p:txBody>
      </p:sp>
      <p:sp>
        <p:nvSpPr>
          <p:cNvPr id="2" name="正方形/長方形 1"/>
          <p:cNvSpPr/>
          <p:nvPr/>
        </p:nvSpPr>
        <p:spPr>
          <a:xfrm>
            <a:off x="487680" y="1552575"/>
            <a:ext cx="5960745" cy="4231006"/>
          </a:xfrm>
          <a:prstGeom prst="rect">
            <a:avLst/>
          </a:prstGeom>
          <a:noFill/>
          <a:ln w="47625" cmpd="tri">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819150" y="1076324"/>
            <a:ext cx="1304925" cy="400110"/>
          </a:xfrm>
          <a:prstGeom prst="rect">
            <a:avLst/>
          </a:prstGeom>
          <a:noFill/>
        </p:spPr>
        <p:txBody>
          <a:bodyPr wrap="square" rtlCol="0">
            <a:spAutoFit/>
          </a:bodyPr>
          <a:lstStyle/>
          <a:p>
            <a:r>
              <a:rPr kumimoji="1" lang="ja-JP" altLang="en-US" sz="2000" dirty="0" smtClean="0">
                <a:solidFill>
                  <a:srgbClr val="0070C0"/>
                </a:solidFill>
                <a:latin typeface="HGP創英角ﾎﾟｯﾌﾟ体" panose="040B0A00000000000000" pitchFamily="50" charset="-128"/>
                <a:ea typeface="HGP創英角ﾎﾟｯﾌﾟ体" panose="040B0A00000000000000" pitchFamily="50" charset="-128"/>
              </a:rPr>
              <a:t>平成</a:t>
            </a:r>
            <a:r>
              <a:rPr kumimoji="1" lang="en-US" altLang="ja-JP" sz="2000" dirty="0" smtClean="0">
                <a:solidFill>
                  <a:srgbClr val="0070C0"/>
                </a:solidFill>
                <a:latin typeface="HGP創英角ﾎﾟｯﾌﾟ体" panose="040B0A00000000000000" pitchFamily="50" charset="-128"/>
                <a:ea typeface="HGP創英角ﾎﾟｯﾌﾟ体" panose="040B0A00000000000000" pitchFamily="50" charset="-128"/>
              </a:rPr>
              <a:t>29</a:t>
            </a:r>
            <a:r>
              <a:rPr kumimoji="1" lang="ja-JP" altLang="en-US" sz="2000" dirty="0" smtClean="0">
                <a:solidFill>
                  <a:srgbClr val="0070C0"/>
                </a:solidFill>
                <a:latin typeface="HGP創英角ﾎﾟｯﾌﾟ体" panose="040B0A00000000000000" pitchFamily="50" charset="-128"/>
                <a:ea typeface="HGP創英角ﾎﾟｯﾌﾟ体" panose="040B0A00000000000000" pitchFamily="50" charset="-128"/>
              </a:rPr>
              <a:t>年</a:t>
            </a:r>
            <a:endParaRPr kumimoji="1" lang="ja-JP" altLang="en-US" sz="2000" dirty="0">
              <a:solidFill>
                <a:srgbClr val="0070C0"/>
              </a:solidFill>
              <a:latin typeface="HGP創英角ﾎﾟｯﾌﾟ体" panose="040B0A00000000000000" pitchFamily="50" charset="-128"/>
              <a:ea typeface="HGP創英角ﾎﾟｯﾌﾟ体" panose="040B0A00000000000000" pitchFamily="50" charset="-128"/>
            </a:endParaRPr>
          </a:p>
        </p:txBody>
      </p:sp>
      <p:sp>
        <p:nvSpPr>
          <p:cNvPr id="4" name="テキスト ボックス 3"/>
          <p:cNvSpPr txBox="1"/>
          <p:nvPr/>
        </p:nvSpPr>
        <p:spPr>
          <a:xfrm>
            <a:off x="487680" y="5972175"/>
            <a:ext cx="2914650" cy="3733124"/>
          </a:xfrm>
          <a:prstGeom prst="rect">
            <a:avLst/>
          </a:prstGeom>
          <a:noFill/>
          <a:ln w="41275" cmpd="thickThin">
            <a:solidFill>
              <a:srgbClr val="00B050"/>
            </a:solidFill>
          </a:ln>
        </p:spPr>
        <p:style>
          <a:lnRef idx="2">
            <a:schemeClr val="accent2"/>
          </a:lnRef>
          <a:fillRef idx="1">
            <a:schemeClr val="lt1"/>
          </a:fillRef>
          <a:effectRef idx="0">
            <a:schemeClr val="accent2"/>
          </a:effectRef>
          <a:fontRef idx="minor">
            <a:schemeClr val="dk1"/>
          </a:fontRef>
        </p:style>
        <p:txBody>
          <a:bodyPr wrap="square" tIns="108000" bIns="0" rtlCol="0">
            <a:spAutoFit/>
          </a:bodyPr>
          <a:lstStyle/>
          <a:p>
            <a:pPr algn="ctr">
              <a:lnSpc>
                <a:spcPts val="1500"/>
              </a:lnSpc>
            </a:pPr>
            <a:r>
              <a:rPr lang="ja-JP" altLang="ja-JP" sz="10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社員の言葉</a:t>
            </a:r>
            <a:r>
              <a:rPr lang="ja-JP" altLang="ja-JP" sz="1000" dirty="0" smtClean="0">
                <a:latin typeface="HG丸ｺﾞｼｯｸM-PRO" panose="020F0600000000000000" pitchFamily="50" charset="-128"/>
                <a:ea typeface="HG丸ｺﾞｼｯｸM-PRO" panose="020F0600000000000000" pitchFamily="50" charset="-128"/>
              </a:rPr>
              <a:t>～</a:t>
            </a:r>
            <a:endParaRPr lang="en-US" altLang="ja-JP" sz="1000" dirty="0" smtClean="0">
              <a:latin typeface="HG丸ｺﾞｼｯｸM-PRO" panose="020F0600000000000000" pitchFamily="50" charset="-128"/>
              <a:ea typeface="HG丸ｺﾞｼｯｸM-PRO" panose="020F0600000000000000" pitchFamily="50" charset="-128"/>
            </a:endParaRPr>
          </a:p>
          <a:p>
            <a:r>
              <a:rPr lang="ja-JP" altLang="en-US" sz="1000" dirty="0" smtClean="0">
                <a:latin typeface="HG丸ｺﾞｼｯｸM-PRO" panose="020F0600000000000000" pitchFamily="50" charset="-128"/>
                <a:ea typeface="HG丸ｺﾞｼｯｸM-PRO" panose="020F0600000000000000" pitchFamily="50" charset="-128"/>
              </a:rPr>
              <a:t>　</a:t>
            </a:r>
            <a:endParaRPr lang="en-US" altLang="ja-JP" sz="1000" dirty="0" smtClean="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a:t>
            </a:r>
            <a:r>
              <a:rPr lang="ja-JP" altLang="ja-JP" sz="1050" dirty="0" smtClean="0"/>
              <a:t>寝不足</a:t>
            </a:r>
            <a:r>
              <a:rPr lang="ja-JP" altLang="ja-JP" sz="1050" dirty="0"/>
              <a:t>による経済的損失はなんと</a:t>
            </a:r>
            <a:r>
              <a:rPr lang="en-US" altLang="ja-JP" sz="1050" dirty="0"/>
              <a:t>16</a:t>
            </a:r>
            <a:r>
              <a:rPr lang="ja-JP" altLang="ja-JP" sz="1050" dirty="0"/>
              <a:t>兆円！</a:t>
            </a:r>
          </a:p>
          <a:p>
            <a:r>
              <a:rPr lang="en-US" altLang="ja-JP" sz="1050" dirty="0"/>
              <a:t> </a:t>
            </a:r>
            <a:endParaRPr lang="ja-JP" altLang="ja-JP" sz="1050" dirty="0"/>
          </a:p>
          <a:p>
            <a:r>
              <a:rPr lang="ja-JP" altLang="en-US" sz="1050" dirty="0" smtClean="0"/>
              <a:t>　</a:t>
            </a:r>
            <a:r>
              <a:rPr lang="ja-JP" altLang="ja-JP" sz="1050" dirty="0" smtClean="0"/>
              <a:t>イギリス</a:t>
            </a:r>
            <a:r>
              <a:rPr lang="ja-JP" altLang="ja-JP" sz="1050" dirty="0"/>
              <a:t>の研究機関の調査によると日本はアメリカに次いで、睡眠不足による経済損失が調査対象国の中で２番目に高く、その額は、なんと１６兆円にものぼるそうです。</a:t>
            </a:r>
          </a:p>
          <a:p>
            <a:r>
              <a:rPr lang="ja-JP" altLang="en-US" sz="1050" dirty="0" smtClean="0"/>
              <a:t>　</a:t>
            </a:r>
            <a:r>
              <a:rPr lang="ja-JP" altLang="ja-JP" sz="1050" dirty="0" smtClean="0"/>
              <a:t>日本人</a:t>
            </a:r>
            <a:r>
              <a:rPr lang="ja-JP" altLang="ja-JP" sz="1050" dirty="0"/>
              <a:t>の</a:t>
            </a:r>
            <a:r>
              <a:rPr lang="en-US" altLang="ja-JP" sz="1050" dirty="0"/>
              <a:t>1</a:t>
            </a:r>
            <a:r>
              <a:rPr lang="ja-JP" altLang="ja-JP" sz="1050" dirty="0"/>
              <a:t>日の睡眠時間が</a:t>
            </a:r>
            <a:r>
              <a:rPr lang="en-US" altLang="ja-JP" sz="1050" dirty="0"/>
              <a:t>6</a:t>
            </a:r>
            <a:r>
              <a:rPr lang="ja-JP" altLang="ja-JP" sz="1050" dirty="0"/>
              <a:t>時間未満の人の割合は約</a:t>
            </a:r>
            <a:r>
              <a:rPr lang="en-US" altLang="ja-JP" sz="1050" dirty="0"/>
              <a:t>4</a:t>
            </a:r>
            <a:r>
              <a:rPr lang="ja-JP" altLang="ja-JP" sz="1050" dirty="0"/>
              <a:t>割で、この</a:t>
            </a:r>
            <a:r>
              <a:rPr lang="en-US" altLang="ja-JP" sz="1050" dirty="0"/>
              <a:t>6</a:t>
            </a:r>
            <a:r>
              <a:rPr lang="ja-JP" altLang="ja-JP" sz="1050" dirty="0"/>
              <a:t>時間未満の睡眠時間を</a:t>
            </a:r>
            <a:r>
              <a:rPr lang="en-US" altLang="ja-JP" sz="1050" dirty="0"/>
              <a:t>6</a:t>
            </a:r>
            <a:r>
              <a:rPr lang="ja-JP" altLang="ja-JP" sz="1050" dirty="0"/>
              <a:t>～</a:t>
            </a:r>
            <a:r>
              <a:rPr lang="en-US" altLang="ja-JP" sz="1050" dirty="0"/>
              <a:t>7</a:t>
            </a:r>
            <a:r>
              <a:rPr lang="ja-JP" altLang="ja-JP" sz="1050" dirty="0"/>
              <a:t>時間に増やすことで日本経済には</a:t>
            </a:r>
            <a:r>
              <a:rPr lang="en-US" altLang="ja-JP" sz="1050" dirty="0"/>
              <a:t>87</a:t>
            </a:r>
            <a:r>
              <a:rPr lang="ja-JP" altLang="ja-JP" sz="1050" dirty="0"/>
              <a:t>兆円のプラス効果があると試算しています。</a:t>
            </a:r>
          </a:p>
          <a:p>
            <a:r>
              <a:rPr lang="en-US" altLang="ja-JP" sz="1050" dirty="0"/>
              <a:t> </a:t>
            </a:r>
            <a:endParaRPr lang="ja-JP" altLang="ja-JP" sz="1050" dirty="0"/>
          </a:p>
          <a:p>
            <a:r>
              <a:rPr lang="ja-JP" altLang="en-US" sz="1050" dirty="0" smtClean="0"/>
              <a:t>　</a:t>
            </a:r>
            <a:r>
              <a:rPr lang="ja-JP" altLang="ja-JP" sz="1050" dirty="0" smtClean="0"/>
              <a:t>睡眠</a:t>
            </a:r>
            <a:r>
              <a:rPr lang="ja-JP" altLang="ja-JP" sz="1050" dirty="0"/>
              <a:t>不足は、仕事の作業効率が下がるだけでなく、がんや糖尿病、認知症など、さまざまな健康リスクを引き起こす恐れがあります。</a:t>
            </a:r>
          </a:p>
          <a:p>
            <a:r>
              <a:rPr lang="ja-JP" altLang="ja-JP" sz="1050" dirty="0"/>
              <a:t>この時期は、生活環境や気温の変化が激しいため、 自律神経のバランスが崩れ、睡眠不足になりがちです。睡眠を充分にとり、脳と体にたっぷりと休息を与えて５月病を乗り越えましょう！</a:t>
            </a:r>
          </a:p>
          <a:p>
            <a:pPr algn="r"/>
            <a:r>
              <a:rPr lang="ja-JP" altLang="ja-JP" sz="1000" dirty="0" smtClean="0"/>
              <a:t>宮津</a:t>
            </a:r>
            <a:endParaRPr lang="ja-JP" altLang="ja-JP" sz="1000" dirty="0"/>
          </a:p>
        </p:txBody>
      </p:sp>
      <p:sp>
        <p:nvSpPr>
          <p:cNvPr id="5" name="正方形/長方形 4"/>
          <p:cNvSpPr/>
          <p:nvPr/>
        </p:nvSpPr>
        <p:spPr>
          <a:xfrm>
            <a:off x="3571876" y="485775"/>
            <a:ext cx="2914650" cy="1019175"/>
          </a:xfrm>
          <a:prstGeom prst="rect">
            <a:avLst/>
          </a:prstGeom>
          <a:noFill/>
          <a:ln w="28575">
            <a:solidFill>
              <a:srgbClr val="F9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0" y="976189"/>
            <a:ext cx="1028700" cy="543048"/>
          </a:xfrm>
          <a:prstGeom prst="rect">
            <a:avLst/>
          </a:prstGeom>
        </p:spPr>
      </p:pic>
      <p:sp>
        <p:nvSpPr>
          <p:cNvPr id="6" name="正方形/長方形 5"/>
          <p:cNvSpPr/>
          <p:nvPr/>
        </p:nvSpPr>
        <p:spPr>
          <a:xfrm>
            <a:off x="549360" y="1610975"/>
            <a:ext cx="2872020" cy="523220"/>
          </a:xfrm>
          <a:prstGeom prst="rect">
            <a:avLst/>
          </a:prstGeom>
          <a:noFill/>
        </p:spPr>
        <p:txBody>
          <a:bodyPr wrap="square" lIns="91440" tIns="45720" rIns="91440" bIns="45720">
            <a:spAutoFit/>
          </a:bodyPr>
          <a:lstStyle/>
          <a:p>
            <a:pPr algn="ctr"/>
            <a:r>
              <a:rPr lang="ja-JP" altLang="en-US" sz="1400" b="0" cap="none" spc="0" dirty="0" smtClean="0">
                <a:ln w="0"/>
                <a:solidFill>
                  <a:schemeClr val="accent1"/>
                </a:solidFill>
                <a:effectLst>
                  <a:outerShdw blurRad="38100" dist="25400" dir="5400000" algn="ctr" rotWithShape="0">
                    <a:srgbClr val="6E747A">
                      <a:alpha val="43000"/>
                    </a:srgbClr>
                  </a:outerShdw>
                </a:effectLst>
              </a:rPr>
              <a:t>それは放っておいても</a:t>
            </a:r>
            <a:endParaRPr lang="en-US" altLang="ja-JP" sz="1400" b="0" cap="none" spc="0" dirty="0" smtClean="0">
              <a:ln w="0"/>
              <a:solidFill>
                <a:schemeClr val="accent1"/>
              </a:solidFill>
              <a:effectLst>
                <a:outerShdw blurRad="38100" dist="25400" dir="5400000" algn="ctr" rotWithShape="0">
                  <a:srgbClr val="6E747A">
                    <a:alpha val="43000"/>
                  </a:srgbClr>
                </a:outerShdw>
              </a:effectLst>
            </a:endParaRPr>
          </a:p>
          <a:p>
            <a:pPr algn="ctr"/>
            <a:r>
              <a:rPr lang="ja-JP" altLang="en-US" sz="1400" b="0" cap="none" spc="0" dirty="0" smtClean="0">
                <a:ln w="0"/>
                <a:solidFill>
                  <a:schemeClr val="accent1"/>
                </a:solidFill>
                <a:effectLst>
                  <a:outerShdw blurRad="38100" dist="25400" dir="5400000" algn="ctr" rotWithShape="0">
                    <a:srgbClr val="6E747A">
                      <a:alpha val="43000"/>
                    </a:srgbClr>
                  </a:outerShdw>
                </a:effectLst>
              </a:rPr>
              <a:t>よい問題ですか！</a:t>
            </a:r>
            <a:endParaRPr lang="ja-JP" altLang="en-US" sz="1400" b="0" cap="none" spc="0" dirty="0">
              <a:ln w="0"/>
              <a:solidFill>
                <a:schemeClr val="accent1"/>
              </a:solidFill>
              <a:effectLst>
                <a:outerShdw blurRad="38100" dist="25400" dir="5400000" algn="ctr" rotWithShape="0">
                  <a:srgbClr val="6E747A">
                    <a:alpha val="43000"/>
                  </a:srgbClr>
                </a:outerShdw>
              </a:effectLst>
            </a:endParaRPr>
          </a:p>
        </p:txBody>
      </p:sp>
      <p:sp>
        <p:nvSpPr>
          <p:cNvPr id="9" name="テキスト ボックス 8"/>
          <p:cNvSpPr txBox="1"/>
          <p:nvPr/>
        </p:nvSpPr>
        <p:spPr>
          <a:xfrm>
            <a:off x="3497580" y="5974080"/>
            <a:ext cx="2964180" cy="3710040"/>
          </a:xfrm>
          <a:prstGeom prst="rect">
            <a:avLst/>
          </a:prstGeom>
          <a:noFill/>
          <a:ln w="28575" cmpd="thickThin">
            <a:solidFill>
              <a:srgbClr val="00B050"/>
            </a:solidFill>
          </a:ln>
        </p:spPr>
        <p:txBody>
          <a:bodyPr wrap="square" tIns="108000" bIns="0" rtlCol="0">
            <a:spAutoFit/>
          </a:bodyPr>
          <a:lstStyle/>
          <a:p>
            <a:pPr algn="ctr"/>
            <a:r>
              <a:rPr lang="ja-JP" altLang="en-US" sz="1200" dirty="0" smtClean="0"/>
              <a:t>ホームページをリニューアルしました！</a:t>
            </a:r>
            <a:endParaRPr lang="en-US" altLang="ja-JP" sz="1200" dirty="0" smtClean="0"/>
          </a:p>
          <a:p>
            <a:pPr algn="ctr"/>
            <a:endParaRPr lang="en-US" altLang="ja-JP" sz="800" dirty="0"/>
          </a:p>
          <a:p>
            <a:pPr algn="ctr"/>
            <a:endParaRPr lang="en-US" altLang="ja-JP" sz="800" dirty="0" smtClean="0"/>
          </a:p>
          <a:p>
            <a:pPr algn="ctr"/>
            <a:endParaRPr lang="en-US" altLang="ja-JP" sz="800" dirty="0"/>
          </a:p>
          <a:p>
            <a:pPr algn="ctr"/>
            <a:endParaRPr lang="en-US" altLang="ja-JP" sz="800" dirty="0" smtClean="0"/>
          </a:p>
          <a:p>
            <a:pPr algn="ctr"/>
            <a:endParaRPr lang="en-US" altLang="ja-JP" sz="800" dirty="0"/>
          </a:p>
          <a:p>
            <a:pPr algn="ctr"/>
            <a:endParaRPr lang="en-US" altLang="ja-JP" sz="800" dirty="0" smtClean="0"/>
          </a:p>
          <a:p>
            <a:pPr algn="ctr"/>
            <a:endParaRPr lang="en-US" altLang="ja-JP" sz="800" dirty="0" smtClean="0"/>
          </a:p>
          <a:p>
            <a:pPr algn="ctr"/>
            <a:endParaRPr lang="en-US" altLang="ja-JP" sz="800" dirty="0"/>
          </a:p>
          <a:p>
            <a:pPr algn="ctr"/>
            <a:endParaRPr lang="en-US" altLang="ja-JP" sz="800" dirty="0" smtClean="0"/>
          </a:p>
          <a:p>
            <a:pPr algn="ctr"/>
            <a:endParaRPr lang="en-US" altLang="ja-JP" sz="800" dirty="0"/>
          </a:p>
          <a:p>
            <a:pPr algn="ctr"/>
            <a:endParaRPr lang="en-US" altLang="ja-JP" sz="800" dirty="0" smtClean="0"/>
          </a:p>
          <a:p>
            <a:pPr algn="ctr"/>
            <a:endParaRPr lang="en-US" altLang="ja-JP" sz="800" dirty="0"/>
          </a:p>
          <a:p>
            <a:pPr algn="ctr"/>
            <a:endParaRPr lang="en-US" altLang="ja-JP" sz="800" dirty="0" smtClean="0"/>
          </a:p>
          <a:p>
            <a:pPr algn="ctr"/>
            <a:endParaRPr lang="en-US" altLang="ja-JP" sz="800" dirty="0"/>
          </a:p>
          <a:p>
            <a:pPr algn="ctr"/>
            <a:endParaRPr lang="en-US" altLang="ja-JP" sz="800" dirty="0" smtClean="0"/>
          </a:p>
          <a:p>
            <a:pPr algn="ctr"/>
            <a:endParaRPr lang="en-US" altLang="ja-JP" sz="800" dirty="0"/>
          </a:p>
          <a:p>
            <a:pPr algn="ctr"/>
            <a:endParaRPr lang="en-US" altLang="ja-JP" sz="1000" dirty="0" smtClean="0"/>
          </a:p>
          <a:p>
            <a:pPr algn="ctr"/>
            <a:endParaRPr lang="en-US" altLang="ja-JP" sz="1400" dirty="0" smtClean="0"/>
          </a:p>
          <a:p>
            <a:pPr algn="ctr"/>
            <a:r>
              <a:rPr lang="en-US" altLang="ja-JP" sz="1400" dirty="0" smtClean="0"/>
              <a:t>http</a:t>
            </a:r>
            <a:r>
              <a:rPr lang="en-US" altLang="ja-JP" sz="1400" dirty="0"/>
              <a:t>://suzukaze-group.jp</a:t>
            </a:r>
            <a:r>
              <a:rPr lang="en-US" altLang="ja-JP" sz="1400" dirty="0" smtClean="0"/>
              <a:t>/</a:t>
            </a:r>
          </a:p>
          <a:p>
            <a:pPr algn="ctr"/>
            <a:r>
              <a:rPr lang="ja-JP" altLang="en-US" sz="1000" dirty="0" smtClean="0"/>
              <a:t>「</a:t>
            </a:r>
            <a:r>
              <a:rPr lang="ja-JP" altLang="en-US" sz="1000" dirty="0" err="1" smtClean="0"/>
              <a:t>すず</a:t>
            </a:r>
            <a:r>
              <a:rPr lang="ja-JP" altLang="en-US" sz="1000" dirty="0" smtClean="0"/>
              <a:t>かぜグループ」で検索</a:t>
            </a:r>
            <a:endParaRPr lang="en-US" altLang="ja-JP" sz="1000" dirty="0" smtClean="0"/>
          </a:p>
          <a:p>
            <a:pPr algn="ctr"/>
            <a:endParaRPr lang="en-US" altLang="ja-JP" sz="1000" dirty="0" smtClean="0"/>
          </a:p>
          <a:p>
            <a:r>
              <a:rPr lang="ja-JP" altLang="en-US" sz="1000" dirty="0" smtClean="0"/>
              <a:t>ブログ、</a:t>
            </a:r>
            <a:r>
              <a:rPr lang="ja-JP" altLang="en-US" sz="1000" dirty="0" err="1" smtClean="0"/>
              <a:t>すず</a:t>
            </a:r>
            <a:r>
              <a:rPr lang="ja-JP" altLang="en-US" sz="1000" dirty="0" smtClean="0"/>
              <a:t>かぜ新聞は</a:t>
            </a:r>
            <a:r>
              <a:rPr lang="ja-JP" altLang="en-US" sz="1000" dirty="0" smtClean="0"/>
              <a:t>、そのまま掲載</a:t>
            </a:r>
            <a:r>
              <a:rPr lang="ja-JP" altLang="en-US" sz="1000" dirty="0" smtClean="0"/>
              <a:t>して</a:t>
            </a:r>
            <a:r>
              <a:rPr lang="ja-JP" altLang="en-US" sz="1000" dirty="0" smtClean="0"/>
              <a:t>おります</a:t>
            </a:r>
            <a:r>
              <a:rPr lang="ja-JP" altLang="en-US" sz="1000" dirty="0"/>
              <a:t>。</a:t>
            </a:r>
            <a:r>
              <a:rPr lang="ja-JP" altLang="en-US" sz="1000" dirty="0" smtClean="0"/>
              <a:t>是非</a:t>
            </a:r>
            <a:r>
              <a:rPr lang="ja-JP" altLang="en-US" sz="1000" dirty="0" smtClean="0"/>
              <a:t>、お立ち寄りください。</a:t>
            </a:r>
            <a:endParaRPr lang="en-US" altLang="ja-JP" sz="1000" dirty="0" smtClean="0"/>
          </a:p>
          <a:p>
            <a:endParaRPr lang="en-US" altLang="ja-JP" sz="800" dirty="0" smtClean="0"/>
          </a:p>
          <a:p>
            <a:pPr algn="ctr"/>
            <a:endParaRPr lang="ja-JP" altLang="en-US" sz="800" dirty="0"/>
          </a:p>
        </p:txBody>
      </p:sp>
      <p:pic>
        <p:nvPicPr>
          <p:cNvPr id="3" name="図 2"/>
          <p:cNvPicPr>
            <a:picLocks noChangeAspect="1"/>
          </p:cNvPicPr>
          <p:nvPr/>
        </p:nvPicPr>
        <p:blipFill>
          <a:blip r:embed="rId3"/>
          <a:stretch>
            <a:fillRect/>
          </a:stretch>
        </p:blipFill>
        <p:spPr>
          <a:xfrm>
            <a:off x="3524251" y="6348412"/>
            <a:ext cx="2920458" cy="1795463"/>
          </a:xfrm>
          <a:prstGeom prst="rect">
            <a:avLst/>
          </a:prstGeom>
        </p:spPr>
      </p:pic>
    </p:spTree>
    <p:extLst>
      <p:ext uri="{BB962C8B-B14F-4D97-AF65-F5344CB8AC3E}">
        <p14:creationId xmlns:p14="http://schemas.microsoft.com/office/powerpoint/2010/main" val="823708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alpha val="0"/>
                <a:lumMod val="0"/>
                <a:lumOff val="10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5" name="テキスト ボックス 44"/>
          <p:cNvSpPr txBox="1"/>
          <p:nvPr/>
        </p:nvSpPr>
        <p:spPr>
          <a:xfrm>
            <a:off x="2352675" y="104775"/>
            <a:ext cx="2162175" cy="230832"/>
          </a:xfrm>
          <a:prstGeom prst="rect">
            <a:avLst/>
          </a:prstGeom>
          <a:noFill/>
        </p:spPr>
        <p:txBody>
          <a:bodyPr wrap="square" rtlCol="0">
            <a:spAutoFit/>
          </a:bodyPr>
          <a:lstStyle/>
          <a:p>
            <a:pPr algn="ctr"/>
            <a:r>
              <a:rPr kumimoji="1" lang="ja-JP" altLang="en-US" sz="900" dirty="0" err="1" smtClean="0"/>
              <a:t>すず</a:t>
            </a:r>
            <a:r>
              <a:rPr kumimoji="1" lang="ja-JP" altLang="en-US" sz="900" dirty="0" smtClean="0"/>
              <a:t>かぜ新聞　平成２９年５月号</a:t>
            </a:r>
            <a:endParaRPr kumimoji="1" lang="ja-JP" altLang="en-US" sz="900" dirty="0"/>
          </a:p>
        </p:txBody>
      </p:sp>
      <p:sp>
        <p:nvSpPr>
          <p:cNvPr id="6" name="タイトル 1"/>
          <p:cNvSpPr txBox="1">
            <a:spLocks/>
          </p:cNvSpPr>
          <p:nvPr/>
        </p:nvSpPr>
        <p:spPr>
          <a:xfrm>
            <a:off x="1262223" y="2057401"/>
            <a:ext cx="3309777" cy="1457324"/>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lnSpc>
                <a:spcPct val="100000"/>
              </a:lnSpc>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Everly</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（エバリー）</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pPr>
            <a:r>
              <a:rPr lang="ja-JP" altLang="en-US" sz="1100" dirty="0" smtClean="0">
                <a:latin typeface="メイリオ" panose="020B0604030504040204" pitchFamily="50" charset="-128"/>
                <a:cs typeface="メイリオ" panose="020B0604030504040204" pitchFamily="50" charset="-128"/>
              </a:rPr>
              <a:t>東京</a:t>
            </a:r>
            <a:r>
              <a:rPr lang="ja-JP" altLang="en-US" sz="1100" dirty="0">
                <a:latin typeface="メイリオ" panose="020B0604030504040204" pitchFamily="50" charset="-128"/>
                <a:cs typeface="メイリオ" panose="020B0604030504040204" pitchFamily="50" charset="-128"/>
              </a:rPr>
              <a:t>学芸大学音楽科を卒業した松尾兄弟が中心と</a:t>
            </a:r>
            <a:r>
              <a:rPr lang="ja-JP" altLang="en-US" sz="1100" dirty="0" smtClean="0">
                <a:latin typeface="メイリオ" panose="020B0604030504040204" pitchFamily="50" charset="-128"/>
                <a:cs typeface="メイリオ" panose="020B0604030504040204" pitchFamily="50" charset="-128"/>
              </a:rPr>
              <a:t>なり、</a:t>
            </a:r>
            <a:r>
              <a:rPr lang="en-US" altLang="ja-JP" sz="1100" dirty="0" smtClean="0">
                <a:latin typeface="メイリオ" panose="020B0604030504040204" pitchFamily="50" charset="-128"/>
                <a:cs typeface="メイリオ" panose="020B0604030504040204" pitchFamily="50" charset="-128"/>
              </a:rPr>
              <a:t>2002</a:t>
            </a:r>
            <a:r>
              <a:rPr lang="ja-JP" altLang="en-US" sz="1100" dirty="0">
                <a:latin typeface="メイリオ" panose="020B0604030504040204" pitchFamily="50" charset="-128"/>
                <a:cs typeface="メイリオ" panose="020B0604030504040204" pitchFamily="50" charset="-128"/>
              </a:rPr>
              <a:t>年に</a:t>
            </a:r>
            <a:r>
              <a:rPr lang="ja-JP" altLang="en-US" sz="1100" dirty="0" smtClean="0">
                <a:latin typeface="メイリオ" panose="020B0604030504040204" pitchFamily="50" charset="-128"/>
                <a:cs typeface="メイリオ" panose="020B0604030504040204" pitchFamily="50" charset="-128"/>
              </a:rPr>
              <a:t>結成した</a:t>
            </a:r>
            <a:r>
              <a:rPr lang="en-US" altLang="ja-JP" sz="1100" dirty="0" smtClean="0">
                <a:latin typeface="メイリオ" panose="020B0604030504040204" pitchFamily="50" charset="-128"/>
                <a:cs typeface="メイリオ" panose="020B0604030504040204" pitchFamily="50" charset="-128"/>
              </a:rPr>
              <a:t>5</a:t>
            </a:r>
            <a:r>
              <a:rPr lang="ja-JP" altLang="en-US" sz="1100" dirty="0" smtClean="0">
                <a:latin typeface="メイリオ" panose="020B0604030504040204" pitchFamily="50" charset="-128"/>
                <a:cs typeface="メイリオ" panose="020B0604030504040204" pitchFamily="50" charset="-128"/>
              </a:rPr>
              <a:t>人グループ。</a:t>
            </a:r>
            <a:endParaRPr lang="en-US" altLang="ja-JP" sz="1100" dirty="0" smtClean="0">
              <a:latin typeface="メイリオ" panose="020B0604030504040204" pitchFamily="50" charset="-128"/>
              <a:cs typeface="メイリオ" panose="020B0604030504040204" pitchFamily="50" charset="-128"/>
            </a:endParaRPr>
          </a:p>
          <a:p>
            <a:pPr algn="l">
              <a:lnSpc>
                <a:spcPct val="100000"/>
              </a:lnSpc>
            </a:pPr>
            <a:r>
              <a:rPr lang="en-US" altLang="ja-JP" sz="1100" dirty="0" smtClean="0">
                <a:latin typeface="メイリオ" panose="020B0604030504040204" pitchFamily="50" charset="-128"/>
                <a:cs typeface="メイリオ" panose="020B0604030504040204" pitchFamily="50" charset="-128"/>
              </a:rPr>
              <a:t>2005</a:t>
            </a:r>
            <a:r>
              <a:rPr lang="ja-JP" altLang="en-US" sz="1100" dirty="0">
                <a:latin typeface="メイリオ" panose="020B0604030504040204" pitchFamily="50" charset="-128"/>
                <a:cs typeface="メイリオ" panose="020B0604030504040204" pitchFamily="50" charset="-128"/>
              </a:rPr>
              <a:t>年</a:t>
            </a:r>
            <a:r>
              <a:rPr lang="ja-JP" altLang="en-US" sz="1100" dirty="0" smtClean="0">
                <a:latin typeface="メイリオ" panose="020B0604030504040204" pitchFamily="50" charset="-128"/>
                <a:cs typeface="メイリオ" panose="020B0604030504040204" pitchFamily="50" charset="-128"/>
              </a:rPr>
              <a:t>にはＣＤデビューも果たしました。</a:t>
            </a:r>
            <a:r>
              <a:rPr lang="ja-JP" altLang="en-US" sz="1100" dirty="0">
                <a:latin typeface="メイリオ" panose="020B0604030504040204" pitchFamily="50" charset="-128"/>
                <a:cs typeface="メイリオ" panose="020B0604030504040204" pitchFamily="50" charset="-128"/>
              </a:rPr>
              <a:t>現在までにシングル</a:t>
            </a:r>
            <a:r>
              <a:rPr lang="en-US" altLang="ja-JP" sz="1100" dirty="0">
                <a:latin typeface="メイリオ" panose="020B0604030504040204" pitchFamily="50" charset="-128"/>
                <a:cs typeface="メイリオ" panose="020B0604030504040204" pitchFamily="50" charset="-128"/>
              </a:rPr>
              <a:t>6</a:t>
            </a:r>
            <a:r>
              <a:rPr lang="ja-JP" altLang="en-US" sz="1100" dirty="0">
                <a:latin typeface="メイリオ" panose="020B0604030504040204" pitchFamily="50" charset="-128"/>
                <a:cs typeface="メイリオ" panose="020B0604030504040204" pitchFamily="50" charset="-128"/>
              </a:rPr>
              <a:t>枚、アルバム</a:t>
            </a:r>
            <a:r>
              <a:rPr lang="en-US" altLang="ja-JP" sz="1100" dirty="0">
                <a:latin typeface="メイリオ" panose="020B0604030504040204" pitchFamily="50" charset="-128"/>
                <a:cs typeface="メイリオ" panose="020B0604030504040204" pitchFamily="50" charset="-128"/>
              </a:rPr>
              <a:t>8</a:t>
            </a:r>
            <a:r>
              <a:rPr lang="ja-JP" altLang="en-US" sz="1100" dirty="0">
                <a:latin typeface="メイリオ" panose="020B0604030504040204" pitchFamily="50" charset="-128"/>
                <a:cs typeface="メイリオ" panose="020B0604030504040204" pitchFamily="50" charset="-128"/>
              </a:rPr>
              <a:t>枚を発表</a:t>
            </a:r>
            <a:endParaRPr lang="en-US" altLang="ja-JP" sz="1100" dirty="0">
              <a:latin typeface="メイリオ" panose="020B0604030504040204" pitchFamily="50" charset="-128"/>
              <a:cs typeface="メイリオ" panose="020B0604030504040204" pitchFamily="50" charset="-128"/>
            </a:endParaRPr>
          </a:p>
          <a:p>
            <a:pPr algn="l">
              <a:lnSpc>
                <a:spcPct val="100000"/>
              </a:lnSpc>
            </a:pPr>
            <a:r>
              <a:rPr lang="ja-JP" altLang="en-US" sz="1100" dirty="0" smtClean="0">
                <a:latin typeface="メイリオ" panose="020B0604030504040204" pitchFamily="50" charset="-128"/>
                <a:cs typeface="メイリオ" panose="020B0604030504040204" pitchFamily="50" charset="-128"/>
              </a:rPr>
              <a:t>今回は、</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ボーカル＆バイオリン、ピアノ、ベース＆クラリネット、ギターの</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人編成で、初の黒部でのコンサートです。</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556261" y="1610145"/>
            <a:ext cx="4107180" cy="400110"/>
          </a:xfrm>
          <a:prstGeom prst="rect">
            <a:avLst/>
          </a:prstGeom>
          <a:solidFill>
            <a:srgbClr val="068412"/>
          </a:solidFill>
        </p:spPr>
        <p:txBody>
          <a:bodyPr wrap="square" rtlCol="0">
            <a:spAutoFit/>
          </a:bodyPr>
          <a:lstStyle/>
          <a:p>
            <a:pPr algn="ctr" defTabSz="914400"/>
            <a:r>
              <a:rPr kumimoji="1" lang="ja-JP" altLang="en-US" sz="2000" dirty="0" smtClean="0">
                <a:ln w="12700">
                  <a:solidFill>
                    <a:schemeClr val="bg1"/>
                  </a:solidFill>
                </a:ln>
                <a:solidFill>
                  <a:srgbClr val="068412"/>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Ｅｖｅｒｌｙ </a:t>
            </a:r>
            <a:r>
              <a:rPr kumimoji="1" lang="ja-JP" altLang="en-US" sz="1600" dirty="0" smtClean="0">
                <a:ln w="12700">
                  <a:solidFill>
                    <a:schemeClr val="bg1"/>
                  </a:solidFill>
                </a:ln>
                <a:solidFill>
                  <a:srgbClr val="068412"/>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ファミリーコンサート　</a:t>
            </a:r>
            <a:r>
              <a:rPr kumimoji="1" lang="en-US" altLang="ja-JP" sz="1200" dirty="0" smtClean="0">
                <a:ln w="12700">
                  <a:solidFill>
                    <a:schemeClr val="bg1"/>
                  </a:solidFill>
                </a:ln>
                <a:solidFill>
                  <a:srgbClr val="068412"/>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2017</a:t>
            </a:r>
            <a:r>
              <a:rPr kumimoji="1" lang="ja-JP" altLang="en-US" sz="1200" dirty="0" smtClean="0">
                <a:ln w="12700">
                  <a:solidFill>
                    <a:schemeClr val="bg1"/>
                  </a:solidFill>
                </a:ln>
                <a:solidFill>
                  <a:srgbClr val="068412"/>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 ４．１４</a:t>
            </a:r>
            <a:r>
              <a:rPr kumimoji="1" lang="ja-JP" altLang="en-US" sz="1600" dirty="0" smtClean="0">
                <a:ln w="12700">
                  <a:solidFill>
                    <a:schemeClr val="bg1"/>
                  </a:solidFill>
                </a:ln>
                <a:solidFill>
                  <a:srgbClr val="068412"/>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rPr>
              <a:t>　</a:t>
            </a:r>
            <a:endParaRPr kumimoji="1" lang="en-US" altLang="ja-JP" sz="1600" dirty="0" smtClean="0">
              <a:ln w="12700">
                <a:solidFill>
                  <a:schemeClr val="bg1"/>
                </a:solidFill>
              </a:ln>
              <a:solidFill>
                <a:srgbClr val="068412"/>
              </a:solidFill>
              <a:latin typeface="HGP創英ﾌﾟﾚｾﾞﾝｽEB" panose="02020800000000000000" pitchFamily="18" charset="-128"/>
              <a:ea typeface="HGP創英ﾌﾟﾚｾﾞﾝｽEB" panose="02020800000000000000" pitchFamily="18" charset="-128"/>
              <a:cs typeface="メイリオ" panose="020B0604030504040204" pitchFamily="50" charset="-128"/>
            </a:endParaRPr>
          </a:p>
        </p:txBody>
      </p:sp>
      <p:sp>
        <p:nvSpPr>
          <p:cNvPr id="17" name="テキスト ボックス 16"/>
          <p:cNvSpPr txBox="1"/>
          <p:nvPr/>
        </p:nvSpPr>
        <p:spPr>
          <a:xfrm>
            <a:off x="952500" y="8577452"/>
            <a:ext cx="5658013" cy="707886"/>
          </a:xfrm>
          <a:prstGeom prst="rect">
            <a:avLst/>
          </a:prstGeom>
          <a:noFill/>
        </p:spPr>
        <p:txBody>
          <a:bodyPr wrap="square" rtlCol="0">
            <a:spAutoFit/>
          </a:bodyPr>
          <a:lstStyle/>
          <a:p>
            <a:pPr marL="285750" indent="-285750" defTabSz="914400">
              <a:buFont typeface="Wingdings" panose="05000000000000000000" pitchFamily="2" charset="2"/>
              <a:buChar char="n"/>
            </a:pPr>
            <a:r>
              <a:rPr kumimoji="1" lang="ja-JP" altLang="en-US" sz="1200" dirty="0" err="1" smtClean="0">
                <a:ln>
                  <a:solidFill>
                    <a:srgbClr val="70AD47">
                      <a:lumMod val="50000"/>
                    </a:srgbClr>
                  </a:solidFill>
                </a:ln>
                <a:solidFill>
                  <a:srgbClr val="70AD47">
                    <a:lumMod val="75000"/>
                  </a:srgbClr>
                </a:solidFill>
                <a:latin typeface="メイリオ" panose="020B0604030504040204" pitchFamily="50" charset="-128"/>
                <a:cs typeface="メイリオ" panose="020B0604030504040204" pitchFamily="50" charset="-128"/>
              </a:rPr>
              <a:t>すず</a:t>
            </a:r>
            <a:r>
              <a:rPr kumimoji="1" lang="ja-JP" altLang="en-US" sz="1200" dirty="0" smtClean="0">
                <a:ln>
                  <a:solidFill>
                    <a:srgbClr val="70AD47">
                      <a:lumMod val="50000"/>
                    </a:srgbClr>
                  </a:solidFill>
                </a:ln>
                <a:solidFill>
                  <a:srgbClr val="70AD47">
                    <a:lumMod val="75000"/>
                  </a:srgbClr>
                </a:solidFill>
                <a:latin typeface="メイリオ" panose="020B0604030504040204" pitchFamily="50" charset="-128"/>
                <a:cs typeface="メイリオ" panose="020B0604030504040204" pitchFamily="50" charset="-128"/>
              </a:rPr>
              <a:t>かぜ経友会に関するお問合わせ</a:t>
            </a:r>
            <a:endParaRPr kumimoji="1" lang="en-US" altLang="ja-JP" sz="1200" dirty="0" smtClean="0">
              <a:ln>
                <a:solidFill>
                  <a:srgbClr val="70AD47">
                    <a:lumMod val="50000"/>
                  </a:srgbClr>
                </a:solidFill>
              </a:ln>
              <a:solidFill>
                <a:srgbClr val="70AD47">
                  <a:lumMod val="75000"/>
                </a:srgbClr>
              </a:solidFill>
              <a:latin typeface="メイリオ" panose="020B0604030504040204" pitchFamily="50" charset="-128"/>
              <a:cs typeface="メイリオ" panose="020B0604030504040204" pitchFamily="50" charset="-128"/>
            </a:endParaRPr>
          </a:p>
          <a:p>
            <a:pPr defTabSz="914400"/>
            <a:r>
              <a:rPr kumimoji="1" lang="ja-JP" altLang="en-US" sz="1400" dirty="0" smtClean="0">
                <a:solidFill>
                  <a:srgbClr val="70AD47">
                    <a:lumMod val="75000"/>
                  </a:srgbClr>
                </a:solidFill>
                <a:latin typeface="メイリオ" panose="020B0604030504040204" pitchFamily="50" charset="-128"/>
                <a:cs typeface="メイリオ" panose="020B0604030504040204" pitchFamily="50" charset="-128"/>
              </a:rPr>
              <a:t>　　</a:t>
            </a:r>
            <a:r>
              <a:rPr kumimoji="1" lang="ja-JP" altLang="en-US" sz="1400" dirty="0" err="1" smtClean="0">
                <a:solidFill>
                  <a:srgbClr val="70AD47">
                    <a:lumMod val="75000"/>
                  </a:srgbClr>
                </a:solidFill>
                <a:latin typeface="メイリオ" panose="020B0604030504040204" pitchFamily="50" charset="-128"/>
                <a:cs typeface="メイリオ" panose="020B0604030504040204" pitchFamily="50" charset="-128"/>
              </a:rPr>
              <a:t>すず</a:t>
            </a:r>
            <a:r>
              <a:rPr kumimoji="1" lang="ja-JP" altLang="en-US" sz="1400" dirty="0" smtClean="0">
                <a:solidFill>
                  <a:srgbClr val="70AD47">
                    <a:lumMod val="75000"/>
                  </a:srgbClr>
                </a:solidFill>
                <a:latin typeface="メイリオ" panose="020B0604030504040204" pitchFamily="50" charset="-128"/>
                <a:cs typeface="メイリオ" panose="020B0604030504040204" pitchFamily="50" charset="-128"/>
              </a:rPr>
              <a:t>かぜ経友会事務局　　魚津市本新町</a:t>
            </a:r>
            <a:r>
              <a:rPr kumimoji="1" lang="en-US" altLang="ja-JP" sz="1400" dirty="0" smtClean="0">
                <a:solidFill>
                  <a:srgbClr val="70AD47">
                    <a:lumMod val="75000"/>
                  </a:srgbClr>
                </a:solidFill>
                <a:latin typeface="メイリオ" panose="020B0604030504040204" pitchFamily="50" charset="-128"/>
                <a:cs typeface="メイリオ" panose="020B0604030504040204" pitchFamily="50" charset="-128"/>
              </a:rPr>
              <a:t>27-17</a:t>
            </a:r>
            <a:r>
              <a:rPr kumimoji="1" lang="ja-JP" altLang="en-US" sz="1400" dirty="0" smtClean="0">
                <a:solidFill>
                  <a:srgbClr val="70AD47">
                    <a:lumMod val="75000"/>
                  </a:srgbClr>
                </a:solidFill>
                <a:latin typeface="メイリオ" panose="020B0604030504040204" pitchFamily="50" charset="-128"/>
                <a:cs typeface="メイリオ" panose="020B0604030504040204" pitchFamily="50" charset="-128"/>
              </a:rPr>
              <a:t>　</a:t>
            </a:r>
            <a:endParaRPr kumimoji="1" lang="en-US" altLang="ja-JP" sz="1400" dirty="0" smtClean="0">
              <a:solidFill>
                <a:srgbClr val="70AD47">
                  <a:lumMod val="75000"/>
                </a:srgbClr>
              </a:solidFill>
              <a:latin typeface="メイリオ" panose="020B0604030504040204" pitchFamily="50" charset="-128"/>
              <a:cs typeface="メイリオ" panose="020B0604030504040204" pitchFamily="50" charset="-128"/>
            </a:endParaRPr>
          </a:p>
          <a:p>
            <a:pPr defTabSz="914400"/>
            <a:r>
              <a:rPr kumimoji="1" lang="ja-JP" altLang="en-US" sz="1400" dirty="0" smtClean="0">
                <a:solidFill>
                  <a:srgbClr val="70AD47">
                    <a:lumMod val="75000"/>
                  </a:srgbClr>
                </a:solidFill>
                <a:latin typeface="メイリオ" panose="020B0604030504040204" pitchFamily="50" charset="-128"/>
                <a:cs typeface="メイリオ" panose="020B0604030504040204" pitchFamily="50" charset="-128"/>
              </a:rPr>
              <a:t>　　</a:t>
            </a:r>
            <a:r>
              <a:rPr kumimoji="1" lang="en-US" altLang="ja-JP" sz="1400" dirty="0" smtClean="0">
                <a:solidFill>
                  <a:srgbClr val="70AD47">
                    <a:lumMod val="50000"/>
                  </a:srgbClr>
                </a:solidFill>
                <a:latin typeface="メイリオ" panose="020B0604030504040204" pitchFamily="50" charset="-128"/>
                <a:cs typeface="メイリオ" panose="020B0604030504040204" pitchFamily="50" charset="-128"/>
              </a:rPr>
              <a:t>TEL</a:t>
            </a:r>
            <a:r>
              <a:rPr kumimoji="1" lang="ja-JP" altLang="en-US" sz="1400" dirty="0" smtClean="0">
                <a:solidFill>
                  <a:srgbClr val="70AD47">
                    <a:lumMod val="50000"/>
                  </a:srgbClr>
                </a:solidFill>
                <a:latin typeface="メイリオ" panose="020B0604030504040204" pitchFamily="50" charset="-128"/>
                <a:cs typeface="メイリオ" panose="020B0604030504040204" pitchFamily="50" charset="-128"/>
              </a:rPr>
              <a:t>：</a:t>
            </a:r>
            <a:r>
              <a:rPr kumimoji="1" lang="en-US" altLang="ja-JP" sz="1400" dirty="0" smtClean="0">
                <a:solidFill>
                  <a:srgbClr val="70AD47">
                    <a:lumMod val="50000"/>
                  </a:srgbClr>
                </a:solidFill>
                <a:latin typeface="メイリオ" panose="020B0604030504040204" pitchFamily="50" charset="-128"/>
                <a:cs typeface="メイリオ" panose="020B0604030504040204" pitchFamily="50" charset="-128"/>
              </a:rPr>
              <a:t>0765-24-2210</a:t>
            </a:r>
            <a:r>
              <a:rPr kumimoji="1" lang="ja-JP" altLang="en-US" sz="1400" dirty="0" smtClean="0">
                <a:solidFill>
                  <a:srgbClr val="70AD47">
                    <a:lumMod val="50000"/>
                  </a:srgbClr>
                </a:solidFill>
                <a:latin typeface="メイリオ" panose="020B0604030504040204" pitchFamily="50" charset="-128"/>
                <a:cs typeface="メイリオ" panose="020B0604030504040204" pitchFamily="50" charset="-128"/>
              </a:rPr>
              <a:t>　　</a:t>
            </a:r>
            <a:r>
              <a:rPr kumimoji="1" lang="en-US" altLang="ja-JP" sz="1400" dirty="0" smtClean="0">
                <a:solidFill>
                  <a:srgbClr val="70AD47">
                    <a:lumMod val="50000"/>
                  </a:srgbClr>
                </a:solidFill>
                <a:latin typeface="メイリオ" panose="020B0604030504040204" pitchFamily="50" charset="-128"/>
                <a:cs typeface="メイリオ" panose="020B0604030504040204" pitchFamily="50" charset="-128"/>
              </a:rPr>
              <a:t>FAX</a:t>
            </a:r>
            <a:r>
              <a:rPr kumimoji="1" lang="ja-JP" altLang="en-US" sz="1400" dirty="0" smtClean="0">
                <a:solidFill>
                  <a:srgbClr val="70AD47">
                    <a:lumMod val="50000"/>
                  </a:srgbClr>
                </a:solidFill>
                <a:latin typeface="メイリオ" panose="020B0604030504040204" pitchFamily="50" charset="-128"/>
                <a:cs typeface="メイリオ" panose="020B0604030504040204" pitchFamily="50" charset="-128"/>
              </a:rPr>
              <a:t>：</a:t>
            </a:r>
            <a:r>
              <a:rPr kumimoji="1" lang="en-US" altLang="ja-JP" sz="1400" dirty="0" smtClean="0">
                <a:solidFill>
                  <a:srgbClr val="70AD47">
                    <a:lumMod val="50000"/>
                  </a:srgbClr>
                </a:solidFill>
                <a:latin typeface="メイリオ" panose="020B0604030504040204" pitchFamily="50" charset="-128"/>
                <a:cs typeface="メイリオ" panose="020B0604030504040204" pitchFamily="50" charset="-128"/>
              </a:rPr>
              <a:t>0765-24-2995</a:t>
            </a:r>
            <a:r>
              <a:rPr kumimoji="1" lang="ja-JP" altLang="en-US" sz="1400" dirty="0" smtClean="0">
                <a:solidFill>
                  <a:srgbClr val="70AD47">
                    <a:lumMod val="50000"/>
                  </a:srgbClr>
                </a:solidFill>
                <a:latin typeface="メイリオ" panose="020B0604030504040204" pitchFamily="50" charset="-128"/>
                <a:cs typeface="メイリオ" panose="020B0604030504040204" pitchFamily="50" charset="-128"/>
              </a:rPr>
              <a:t>　</a:t>
            </a:r>
            <a:r>
              <a:rPr kumimoji="1" lang="ja-JP" altLang="en-US" sz="1100" dirty="0" smtClean="0">
                <a:solidFill>
                  <a:srgbClr val="70AD47">
                    <a:lumMod val="50000"/>
                  </a:srgbClr>
                </a:solidFill>
                <a:latin typeface="メイリオ" panose="020B0604030504040204" pitchFamily="50" charset="-128"/>
                <a:cs typeface="メイリオ" panose="020B0604030504040204" pitchFamily="50" charset="-128"/>
              </a:rPr>
              <a:t>　　　　　　</a:t>
            </a:r>
            <a:endParaRPr kumimoji="1" lang="ja-JP" altLang="en-US" sz="1400" dirty="0">
              <a:solidFill>
                <a:srgbClr val="70AD47">
                  <a:lumMod val="50000"/>
                </a:srgbClr>
              </a:solidFill>
              <a:latin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3174941" y="6309206"/>
            <a:ext cx="3102033" cy="1954381"/>
          </a:xfrm>
          <a:prstGeom prst="rect">
            <a:avLst/>
          </a:prstGeom>
          <a:noFill/>
        </p:spPr>
        <p:txBody>
          <a:bodyPr wrap="square" rtlCol="0">
            <a:spAutoFit/>
          </a:bodyPr>
          <a:lstStyle/>
          <a:p>
            <a:pPr defTabSz="914400"/>
            <a:r>
              <a:rPr kumimoji="1" lang="ja-JP" altLang="en-US" sz="1100" dirty="0">
                <a:solidFill>
                  <a:prstClr val="black"/>
                </a:solidFill>
                <a:latin typeface="メイリオ" panose="020B0604030504040204" pitchFamily="50" charset="-128"/>
                <a:cs typeface="メイリオ" panose="020B0604030504040204" pitchFamily="50" charset="-128"/>
              </a:rPr>
              <a:t>お客さんのからは、</a:t>
            </a:r>
            <a:endParaRPr kumimoji="1" lang="en-US" altLang="ja-JP" sz="1100" dirty="0">
              <a:solidFill>
                <a:prstClr val="black"/>
              </a:solidFill>
              <a:latin typeface="メイリオ" panose="020B0604030504040204" pitchFamily="50" charset="-128"/>
              <a:cs typeface="メイリオ" panose="020B0604030504040204" pitchFamily="50" charset="-128"/>
            </a:endParaRPr>
          </a:p>
          <a:p>
            <a:pPr defTabSz="914400"/>
            <a:r>
              <a:rPr kumimoji="1" lang="ja-JP" altLang="en-US" sz="1100" dirty="0">
                <a:solidFill>
                  <a:prstClr val="black"/>
                </a:solidFill>
                <a:latin typeface="メイリオ" panose="020B0604030504040204" pitchFamily="50" charset="-128"/>
                <a:cs typeface="メイリオ" panose="020B0604030504040204" pitchFamily="50" charset="-128"/>
              </a:rPr>
              <a:t>「とても良かった」「楽しかった</a:t>
            </a:r>
            <a:r>
              <a:rPr kumimoji="1" lang="ja-JP" altLang="en-US" sz="1100" dirty="0" smtClean="0">
                <a:solidFill>
                  <a:prstClr val="black"/>
                </a:solidFill>
                <a:latin typeface="メイリオ" panose="020B0604030504040204" pitchFamily="50" charset="-128"/>
                <a:cs typeface="メイリオ" panose="020B0604030504040204" pitchFamily="50" charset="-128"/>
              </a:rPr>
              <a:t>」「一緒に歌って気持ちが良かった</a:t>
            </a:r>
            <a:r>
              <a:rPr kumimoji="1" lang="ja-JP" altLang="en-US" sz="1100" dirty="0" smtClean="0">
                <a:solidFill>
                  <a:prstClr val="black"/>
                </a:solidFill>
                <a:latin typeface="メイリオ" panose="020B0604030504040204" pitchFamily="50" charset="-128"/>
                <a:cs typeface="メイリオ" panose="020B0604030504040204" pitchFamily="50" charset="-128"/>
              </a:rPr>
              <a:t>」など</a:t>
            </a:r>
            <a:r>
              <a:rPr kumimoji="1" lang="ja-JP" altLang="en-US" sz="1100" dirty="0" smtClean="0">
                <a:solidFill>
                  <a:prstClr val="black"/>
                </a:solidFill>
                <a:latin typeface="メイリオ" panose="020B0604030504040204" pitchFamily="50" charset="-128"/>
                <a:cs typeface="メイリオ" panose="020B0604030504040204" pitchFamily="50" charset="-128"/>
              </a:rPr>
              <a:t>、多くの感想を言って下さりうれしかった</a:t>
            </a:r>
            <a:r>
              <a:rPr kumimoji="1" lang="ja-JP" altLang="en-US" sz="1100" dirty="0">
                <a:solidFill>
                  <a:prstClr val="black"/>
                </a:solidFill>
                <a:latin typeface="メイリオ" panose="020B0604030504040204" pitchFamily="50" charset="-128"/>
                <a:cs typeface="メイリオ" panose="020B0604030504040204" pitchFamily="50" charset="-128"/>
              </a:rPr>
              <a:t>です</a:t>
            </a:r>
            <a:r>
              <a:rPr kumimoji="1" lang="ja-JP" altLang="en-US" sz="1100" dirty="0" smtClean="0">
                <a:solidFill>
                  <a:prstClr val="black"/>
                </a:solidFill>
                <a:latin typeface="メイリオ" panose="020B0604030504040204" pitchFamily="50" charset="-128"/>
                <a:cs typeface="メイリオ" panose="020B0604030504040204" pitchFamily="50" charset="-128"/>
              </a:rPr>
              <a:t>。</a:t>
            </a:r>
            <a:endParaRPr kumimoji="1" lang="en-US" altLang="ja-JP" sz="1100" dirty="0" smtClean="0">
              <a:solidFill>
                <a:prstClr val="black"/>
              </a:solidFill>
              <a:latin typeface="メイリオ" panose="020B0604030504040204" pitchFamily="50" charset="-128"/>
              <a:cs typeface="メイリオ" panose="020B0604030504040204" pitchFamily="50" charset="-128"/>
            </a:endParaRPr>
          </a:p>
          <a:p>
            <a:pPr defTabSz="914400"/>
            <a:endParaRPr kumimoji="1" lang="en-US" altLang="ja-JP" sz="1100" dirty="0">
              <a:solidFill>
                <a:prstClr val="black"/>
              </a:solidFill>
              <a:latin typeface="メイリオ" panose="020B0604030504040204" pitchFamily="50" charset="-128"/>
              <a:cs typeface="メイリオ" panose="020B0604030504040204" pitchFamily="50" charset="-128"/>
            </a:endParaRPr>
          </a:p>
          <a:p>
            <a:pPr defTabSz="914400"/>
            <a:r>
              <a:rPr kumimoji="1" lang="ja-JP" altLang="en-US" sz="1100" dirty="0">
                <a:solidFill>
                  <a:prstClr val="black"/>
                </a:solidFill>
                <a:latin typeface="メイリオ" panose="020B0604030504040204" pitchFamily="50" charset="-128"/>
                <a:cs typeface="メイリオ" panose="020B0604030504040204" pitchFamily="50" charset="-128"/>
              </a:rPr>
              <a:t>最初</a:t>
            </a:r>
            <a:r>
              <a:rPr kumimoji="1" lang="ja-JP" altLang="en-US" sz="1100" dirty="0" smtClean="0">
                <a:solidFill>
                  <a:prstClr val="black"/>
                </a:solidFill>
                <a:latin typeface="メイリオ" panose="020B0604030504040204" pitchFamily="50" charset="-128"/>
                <a:cs typeface="メイリオ" panose="020B0604030504040204" pitchFamily="50" charset="-128"/>
              </a:rPr>
              <a:t>は、初めての試みで、どこまでできるのだろうかと不安になったりもしましたが、会員の皆様のご協力のおかげで、楽しいコンサートになりました。本当にありがとうございました。今後とも、</a:t>
            </a:r>
            <a:r>
              <a:rPr kumimoji="1" lang="ja-JP" altLang="en-US" sz="1100" dirty="0" err="1" smtClean="0">
                <a:solidFill>
                  <a:prstClr val="black"/>
                </a:solidFill>
                <a:latin typeface="メイリオ" panose="020B0604030504040204" pitchFamily="50" charset="-128"/>
                <a:cs typeface="メイリオ" panose="020B0604030504040204" pitchFamily="50" charset="-128"/>
              </a:rPr>
              <a:t>すず</a:t>
            </a:r>
            <a:r>
              <a:rPr kumimoji="1" lang="ja-JP" altLang="en-US" sz="1100" dirty="0" smtClean="0">
                <a:solidFill>
                  <a:prstClr val="black"/>
                </a:solidFill>
                <a:latin typeface="メイリオ" panose="020B0604030504040204" pitchFamily="50" charset="-128"/>
                <a:cs typeface="メイリオ" panose="020B0604030504040204" pitchFamily="50" charset="-128"/>
              </a:rPr>
              <a:t>かぜ経友会をどうぞよろしくお</a:t>
            </a:r>
            <a:r>
              <a:rPr kumimoji="1" lang="ja-JP" altLang="en-US" sz="1100" dirty="0">
                <a:solidFill>
                  <a:prstClr val="black"/>
                </a:solidFill>
                <a:latin typeface="メイリオ" panose="020B0604030504040204" pitchFamily="50" charset="-128"/>
                <a:cs typeface="メイリオ" panose="020B0604030504040204" pitchFamily="50" charset="-128"/>
              </a:rPr>
              <a:t>願い致</a:t>
            </a:r>
            <a:r>
              <a:rPr kumimoji="1" lang="ja-JP" altLang="en-US" sz="1100" dirty="0" smtClean="0">
                <a:solidFill>
                  <a:prstClr val="black"/>
                </a:solidFill>
                <a:latin typeface="メイリオ" panose="020B0604030504040204" pitchFamily="50" charset="-128"/>
                <a:cs typeface="メイリオ" panose="020B0604030504040204" pitchFamily="50" charset="-128"/>
              </a:rPr>
              <a:t>します</a:t>
            </a:r>
            <a:r>
              <a:rPr kumimoji="1" lang="ja-JP" altLang="en-US" sz="1100" dirty="0">
                <a:solidFill>
                  <a:prstClr val="black"/>
                </a:solidFill>
                <a:latin typeface="メイリオ" panose="020B0604030504040204" pitchFamily="50" charset="-128"/>
                <a:cs typeface="メイリオ" panose="020B0604030504040204" pitchFamily="50" charset="-128"/>
              </a:rPr>
              <a:t>。</a:t>
            </a:r>
            <a:endParaRPr kumimoji="1" lang="en-US" altLang="ja-JP" sz="1100" dirty="0" smtClean="0">
              <a:solidFill>
                <a:prstClr val="black"/>
              </a:solidFill>
              <a:latin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619125" y="956517"/>
            <a:ext cx="5553075" cy="600164"/>
          </a:xfrm>
          <a:prstGeom prst="rect">
            <a:avLst/>
          </a:prstGeom>
          <a:noFill/>
        </p:spPr>
        <p:txBody>
          <a:bodyPr wrap="square" rtlCol="0">
            <a:spAutoFit/>
          </a:bodyPr>
          <a:lstStyle/>
          <a:p>
            <a:pPr defTabSz="914400"/>
            <a:r>
              <a:rPr kumimoji="1" lang="ja-JP" altLang="en-US" sz="1100" dirty="0" err="1" smtClean="0">
                <a:solidFill>
                  <a:prstClr val="black"/>
                </a:solidFill>
                <a:latin typeface="メイリオ" panose="020B0604030504040204" pitchFamily="50" charset="-128"/>
                <a:cs typeface="メイリオ" panose="020B0604030504040204" pitchFamily="50" charset="-128"/>
              </a:rPr>
              <a:t>すず</a:t>
            </a:r>
            <a:r>
              <a:rPr kumimoji="1" lang="ja-JP" altLang="en-US" sz="1100" dirty="0" smtClean="0">
                <a:solidFill>
                  <a:prstClr val="black"/>
                </a:solidFill>
                <a:latin typeface="メイリオ" panose="020B0604030504040204" pitchFamily="50" charset="-128"/>
                <a:cs typeface="メイリオ" panose="020B0604030504040204" pitchFamily="50" charset="-128"/>
              </a:rPr>
              <a:t>かぜ</a:t>
            </a:r>
            <a:r>
              <a:rPr kumimoji="1" lang="ja-JP" altLang="en-US" sz="1100" dirty="0">
                <a:solidFill>
                  <a:prstClr val="black"/>
                </a:solidFill>
                <a:latin typeface="メイリオ" panose="020B0604030504040204" pitchFamily="50" charset="-128"/>
                <a:cs typeface="メイリオ" panose="020B0604030504040204" pitchFamily="50" charset="-128"/>
              </a:rPr>
              <a:t>経</a:t>
            </a:r>
            <a:r>
              <a:rPr kumimoji="1" lang="ja-JP" altLang="en-US" sz="1100" dirty="0" smtClean="0">
                <a:solidFill>
                  <a:prstClr val="black"/>
                </a:solidFill>
                <a:latin typeface="メイリオ" panose="020B0604030504040204" pitchFamily="50" charset="-128"/>
                <a:cs typeface="メイリオ" panose="020B0604030504040204" pitchFamily="50" charset="-128"/>
              </a:rPr>
              <a:t>友会も発足</a:t>
            </a:r>
            <a:r>
              <a:rPr kumimoji="1" lang="en-US" altLang="ja-JP" sz="1100" dirty="0">
                <a:solidFill>
                  <a:prstClr val="black"/>
                </a:solidFill>
                <a:latin typeface="メイリオ" panose="020B0604030504040204" pitchFamily="50" charset="-128"/>
                <a:cs typeface="メイリオ" panose="020B0604030504040204" pitchFamily="50" charset="-128"/>
              </a:rPr>
              <a:t>5</a:t>
            </a:r>
            <a:r>
              <a:rPr kumimoji="1" lang="ja-JP" altLang="en-US" sz="1100" dirty="0" smtClean="0">
                <a:solidFill>
                  <a:prstClr val="black"/>
                </a:solidFill>
                <a:latin typeface="メイリオ" panose="020B0604030504040204" pitchFamily="50" charset="-128"/>
                <a:cs typeface="メイリオ" panose="020B0604030504040204" pitchFamily="50" charset="-128"/>
              </a:rPr>
              <a:t>年目を</a:t>
            </a:r>
            <a:r>
              <a:rPr kumimoji="1" lang="ja-JP" altLang="en-US" sz="1100" dirty="0">
                <a:solidFill>
                  <a:prstClr val="black"/>
                </a:solidFill>
                <a:latin typeface="メイリオ" panose="020B0604030504040204" pitchFamily="50" charset="-128"/>
                <a:cs typeface="メイリオ" panose="020B0604030504040204" pitchFamily="50" charset="-128"/>
              </a:rPr>
              <a:t>迎</a:t>
            </a:r>
            <a:r>
              <a:rPr kumimoji="1" lang="ja-JP" altLang="en-US" sz="1100" dirty="0" smtClean="0">
                <a:solidFill>
                  <a:prstClr val="black"/>
                </a:solidFill>
                <a:latin typeface="メイリオ" panose="020B0604030504040204" pitchFamily="50" charset="-128"/>
                <a:cs typeface="メイリオ" panose="020B0604030504040204" pitchFamily="50" charset="-128"/>
              </a:rPr>
              <a:t>えました。これまでも、皆様のご協力のもと、各種セミナーや、企業訪問などを開催してまいりましたが、今回、第</a:t>
            </a:r>
            <a:r>
              <a:rPr kumimoji="1" lang="en-US" altLang="ja-JP" sz="1100" dirty="0" smtClean="0">
                <a:solidFill>
                  <a:prstClr val="black"/>
                </a:solidFill>
                <a:latin typeface="メイリオ" panose="020B0604030504040204" pitchFamily="50" charset="-128"/>
                <a:cs typeface="メイリオ" panose="020B0604030504040204" pitchFamily="50" charset="-128"/>
              </a:rPr>
              <a:t>12</a:t>
            </a:r>
            <a:r>
              <a:rPr kumimoji="1" lang="ja-JP" altLang="en-US" sz="1100" dirty="0" smtClean="0">
                <a:solidFill>
                  <a:prstClr val="black"/>
                </a:solidFill>
                <a:latin typeface="メイリオ" panose="020B0604030504040204" pitchFamily="50" charset="-128"/>
                <a:cs typeface="メイリオ" panose="020B0604030504040204" pitchFamily="50" charset="-128"/>
              </a:rPr>
              <a:t>回目は、</a:t>
            </a:r>
            <a:endParaRPr kumimoji="1" lang="en-US" altLang="ja-JP" sz="1100" dirty="0" smtClean="0">
              <a:solidFill>
                <a:prstClr val="black"/>
              </a:solidFill>
              <a:latin typeface="メイリオ" panose="020B0604030504040204" pitchFamily="50" charset="-128"/>
              <a:cs typeface="メイリオ" panose="020B0604030504040204" pitchFamily="50" charset="-128"/>
            </a:endParaRPr>
          </a:p>
          <a:p>
            <a:pPr defTabSz="914400"/>
            <a:r>
              <a:rPr kumimoji="1" lang="ja-JP" altLang="en-US" sz="1100" dirty="0" smtClean="0">
                <a:solidFill>
                  <a:prstClr val="black"/>
                </a:solidFill>
                <a:latin typeface="メイリオ" panose="020B0604030504040204" pitchFamily="50" charset="-128"/>
                <a:cs typeface="メイリオ" panose="020B0604030504040204" pitchFamily="50" charset="-128"/>
              </a:rPr>
              <a:t>初の試みとして　コンサートを企画し、実現することが出来ました。</a:t>
            </a:r>
            <a:endParaRPr kumimoji="1" lang="en-US" altLang="ja-JP" sz="1100" dirty="0" smtClean="0">
              <a:solidFill>
                <a:prstClr val="black"/>
              </a:solidFill>
              <a:latin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912495" y="9204781"/>
            <a:ext cx="5154930" cy="430887"/>
          </a:xfrm>
          <a:prstGeom prst="rect">
            <a:avLst/>
          </a:prstGeom>
          <a:noFill/>
        </p:spPr>
        <p:txBody>
          <a:bodyPr wrap="square" rtlCol="0">
            <a:spAutoFit/>
          </a:bodyPr>
          <a:lstStyle/>
          <a:p>
            <a:pPr defTabSz="914400"/>
            <a:r>
              <a:rPr kumimoji="1" lang="ja-JP" altLang="en-US" sz="1100" dirty="0" err="1" smtClean="0">
                <a:solidFill>
                  <a:prstClr val="black"/>
                </a:solidFill>
                <a:latin typeface="メイリオ" panose="020B0604030504040204" pitchFamily="50" charset="-128"/>
                <a:cs typeface="メイリオ" panose="020B0604030504040204" pitchFamily="50" charset="-128"/>
              </a:rPr>
              <a:t>すず</a:t>
            </a:r>
            <a:r>
              <a:rPr kumimoji="1" lang="ja-JP" altLang="en-US" sz="1100" dirty="0" smtClean="0">
                <a:solidFill>
                  <a:prstClr val="black"/>
                </a:solidFill>
                <a:latin typeface="メイリオ" panose="020B0604030504040204" pitchFamily="50" charset="-128"/>
                <a:cs typeface="メイリオ" panose="020B0604030504040204" pitchFamily="50" charset="-128"/>
              </a:rPr>
              <a:t>かぜ</a:t>
            </a:r>
            <a:r>
              <a:rPr kumimoji="1" lang="ja-JP" altLang="en-US" sz="1100" dirty="0">
                <a:solidFill>
                  <a:prstClr val="black"/>
                </a:solidFill>
                <a:latin typeface="メイリオ" panose="020B0604030504040204" pitchFamily="50" charset="-128"/>
                <a:cs typeface="メイリオ" panose="020B0604030504040204" pitchFamily="50" charset="-128"/>
              </a:rPr>
              <a:t>経友会</a:t>
            </a:r>
            <a:r>
              <a:rPr kumimoji="1" lang="ja-JP" altLang="en-US" sz="1100" dirty="0" smtClean="0">
                <a:solidFill>
                  <a:prstClr val="black"/>
                </a:solidFill>
                <a:latin typeface="メイリオ" panose="020B0604030504040204" pitchFamily="50" charset="-128"/>
                <a:cs typeface="メイリオ" panose="020B0604030504040204" pitchFamily="50" charset="-128"/>
              </a:rPr>
              <a:t>には、いつでもご</a:t>
            </a:r>
            <a:r>
              <a:rPr kumimoji="1" lang="ja-JP" altLang="en-US" sz="1100" dirty="0">
                <a:solidFill>
                  <a:prstClr val="black"/>
                </a:solidFill>
                <a:latin typeface="メイリオ" panose="020B0604030504040204" pitchFamily="50" charset="-128"/>
                <a:cs typeface="メイリオ" panose="020B0604030504040204" pitchFamily="50" charset="-128"/>
              </a:rPr>
              <a:t>入会</a:t>
            </a:r>
            <a:r>
              <a:rPr kumimoji="1" lang="ja-JP" altLang="en-US" sz="1100" dirty="0" smtClean="0">
                <a:solidFill>
                  <a:prstClr val="black"/>
                </a:solidFill>
                <a:latin typeface="メイリオ" panose="020B0604030504040204" pitchFamily="50" charset="-128"/>
                <a:cs typeface="メイリオ" panose="020B0604030504040204" pitchFamily="50" charset="-128"/>
              </a:rPr>
              <a:t>いただけます！</a:t>
            </a:r>
            <a:endParaRPr kumimoji="1" lang="en-US" altLang="ja-JP" sz="1100" dirty="0" smtClean="0">
              <a:solidFill>
                <a:prstClr val="black"/>
              </a:solidFill>
              <a:latin typeface="メイリオ" panose="020B0604030504040204" pitchFamily="50" charset="-128"/>
              <a:cs typeface="メイリオ" panose="020B0604030504040204" pitchFamily="50" charset="-128"/>
            </a:endParaRPr>
          </a:p>
          <a:p>
            <a:pPr defTabSz="914400"/>
            <a:r>
              <a:rPr kumimoji="1" lang="ja-JP" altLang="en-US" sz="1100" dirty="0" smtClean="0">
                <a:solidFill>
                  <a:prstClr val="black"/>
                </a:solidFill>
                <a:latin typeface="メイリオ" panose="020B0604030504040204" pitchFamily="50" charset="-128"/>
                <a:cs typeface="メイリオ" panose="020B0604030504040204" pitchFamily="50" charset="-128"/>
              </a:rPr>
              <a:t>皆</a:t>
            </a:r>
            <a:r>
              <a:rPr kumimoji="1" lang="ja-JP" altLang="en-US" sz="1100" dirty="0">
                <a:solidFill>
                  <a:prstClr val="black"/>
                </a:solidFill>
                <a:latin typeface="メイリオ" panose="020B0604030504040204" pitchFamily="50" charset="-128"/>
                <a:cs typeface="メイリオ" panose="020B0604030504040204" pitchFamily="50" charset="-128"/>
              </a:rPr>
              <a:t>様</a:t>
            </a:r>
            <a:r>
              <a:rPr kumimoji="1" lang="ja-JP" altLang="en-US" sz="1100" dirty="0" smtClean="0">
                <a:solidFill>
                  <a:prstClr val="black"/>
                </a:solidFill>
                <a:latin typeface="メイリオ" panose="020B0604030504040204" pitchFamily="50" charset="-128"/>
                <a:cs typeface="メイリオ" panose="020B0604030504040204" pitchFamily="50" charset="-128"/>
              </a:rPr>
              <a:t>のご入会をお待ちしております！！詳細はお</a:t>
            </a:r>
            <a:r>
              <a:rPr kumimoji="1" lang="ja-JP" altLang="en-US" sz="1100" dirty="0">
                <a:solidFill>
                  <a:prstClr val="black"/>
                </a:solidFill>
                <a:latin typeface="メイリオ" panose="020B0604030504040204" pitchFamily="50" charset="-128"/>
                <a:cs typeface="メイリオ" panose="020B0604030504040204" pitchFamily="50" charset="-128"/>
              </a:rPr>
              <a:t>気軽</a:t>
            </a:r>
            <a:r>
              <a:rPr kumimoji="1" lang="ja-JP" altLang="en-US" sz="1100" dirty="0" smtClean="0">
                <a:solidFill>
                  <a:prstClr val="black"/>
                </a:solidFill>
                <a:latin typeface="メイリオ" panose="020B0604030504040204" pitchFamily="50" charset="-128"/>
                <a:cs typeface="メイリオ" panose="020B0604030504040204" pitchFamily="50" charset="-128"/>
              </a:rPr>
              <a:t>にお</a:t>
            </a:r>
            <a:r>
              <a:rPr kumimoji="1" lang="ja-JP" altLang="en-US" sz="1100" dirty="0">
                <a:solidFill>
                  <a:prstClr val="black"/>
                </a:solidFill>
                <a:latin typeface="メイリオ" panose="020B0604030504040204" pitchFamily="50" charset="-128"/>
                <a:cs typeface="メイリオ" panose="020B0604030504040204" pitchFamily="50" charset="-128"/>
              </a:rPr>
              <a:t>問い合</a:t>
            </a:r>
            <a:r>
              <a:rPr kumimoji="1" lang="ja-JP" altLang="en-US" sz="1100" dirty="0" smtClean="0">
                <a:solidFill>
                  <a:prstClr val="black"/>
                </a:solidFill>
                <a:latin typeface="メイリオ" panose="020B0604030504040204" pitchFamily="50" charset="-128"/>
                <a:cs typeface="メイリオ" panose="020B0604030504040204" pitchFamily="50" charset="-128"/>
              </a:rPr>
              <a:t>わせください</a:t>
            </a:r>
            <a:r>
              <a:rPr kumimoji="1" lang="ja-JP" altLang="en-US" sz="1100" dirty="0">
                <a:solidFill>
                  <a:prstClr val="black"/>
                </a:solidFill>
                <a:latin typeface="メイリオ" panose="020B0604030504040204" pitchFamily="50" charset="-128"/>
                <a:cs typeface="メイリオ" panose="020B0604030504040204" pitchFamily="50" charset="-128"/>
              </a:rPr>
              <a:t>。</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9021">
            <a:off x="4766925" y="1580337"/>
            <a:ext cx="1566368" cy="2215653"/>
          </a:xfrm>
          <a:prstGeom prst="rect">
            <a:avLst/>
          </a:prstGeom>
        </p:spPr>
      </p:pic>
      <p:pic>
        <p:nvPicPr>
          <p:cNvPr id="27" name="図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56" y="3602553"/>
            <a:ext cx="2483814" cy="1333302"/>
          </a:xfrm>
          <a:prstGeom prst="rect">
            <a:avLst/>
          </a:prstGeom>
        </p:spPr>
      </p:pic>
      <p:sp>
        <p:nvSpPr>
          <p:cNvPr id="29" name="テキスト ボックス 28"/>
          <p:cNvSpPr txBox="1"/>
          <p:nvPr/>
        </p:nvSpPr>
        <p:spPr>
          <a:xfrm>
            <a:off x="209550" y="4958561"/>
            <a:ext cx="3185417" cy="707886"/>
          </a:xfrm>
          <a:prstGeom prst="rect">
            <a:avLst/>
          </a:prstGeom>
          <a:noFill/>
        </p:spPr>
        <p:txBody>
          <a:bodyPr wrap="square" rtlCol="0">
            <a:spAutoFit/>
          </a:bodyPr>
          <a:lstStyle/>
          <a:p>
            <a:pPr defTabSz="914400"/>
            <a:r>
              <a:rPr kumimoji="1" lang="ja-JP" altLang="en-US" sz="1000" dirty="0" smtClean="0">
                <a:solidFill>
                  <a:prstClr val="black"/>
                </a:solidFill>
                <a:latin typeface="メイリオ" panose="020B0604030504040204" pitchFamily="50" charset="-128"/>
                <a:cs typeface="メイリオ" panose="020B0604030504040204" pitchFamily="50" charset="-128"/>
              </a:rPr>
              <a:t>生の演奏を聴いて、歌って、体を動かして、楽しい時間を過ごすことができました。</a:t>
            </a:r>
            <a:endParaRPr kumimoji="1" lang="en-US" altLang="ja-JP" sz="1000" dirty="0" smtClean="0">
              <a:solidFill>
                <a:prstClr val="black"/>
              </a:solidFill>
              <a:latin typeface="メイリオ" panose="020B0604030504040204" pitchFamily="50" charset="-128"/>
              <a:cs typeface="メイリオ" panose="020B0604030504040204" pitchFamily="50" charset="-128"/>
            </a:endParaRPr>
          </a:p>
          <a:p>
            <a:pPr defTabSz="914400"/>
            <a:r>
              <a:rPr kumimoji="1" lang="ja-JP" altLang="en-US" sz="1000" dirty="0">
                <a:solidFill>
                  <a:prstClr val="black"/>
                </a:solidFill>
                <a:latin typeface="メイリオ" panose="020B0604030504040204" pitchFamily="50" charset="-128"/>
                <a:cs typeface="メイリオ" panose="020B0604030504040204" pitchFamily="50" charset="-128"/>
              </a:rPr>
              <a:t>身近</a:t>
            </a:r>
            <a:r>
              <a:rPr kumimoji="1" lang="ja-JP" altLang="en-US" sz="1000" dirty="0" smtClean="0">
                <a:solidFill>
                  <a:prstClr val="black"/>
                </a:solidFill>
                <a:latin typeface="メイリオ" panose="020B0604030504040204" pitchFamily="50" charset="-128"/>
                <a:cs typeface="メイリオ" panose="020B0604030504040204" pitchFamily="50" charset="-128"/>
              </a:rPr>
              <a:t>で</a:t>
            </a:r>
            <a:r>
              <a:rPr kumimoji="1" lang="ja-JP" altLang="en-US" sz="1000" dirty="0">
                <a:solidFill>
                  <a:prstClr val="black"/>
                </a:solidFill>
                <a:latin typeface="メイリオ" panose="020B0604030504040204" pitchFamily="50" charset="-128"/>
                <a:cs typeface="メイリオ" panose="020B0604030504040204" pitchFamily="50" charset="-128"/>
              </a:rPr>
              <a:t>聴</a:t>
            </a:r>
            <a:r>
              <a:rPr kumimoji="1" lang="ja-JP" altLang="en-US" sz="1000" dirty="0" smtClean="0">
                <a:solidFill>
                  <a:prstClr val="black"/>
                </a:solidFill>
                <a:latin typeface="メイリオ" panose="020B0604030504040204" pitchFamily="50" charset="-128"/>
                <a:cs typeface="メイリオ" panose="020B0604030504040204" pitchFamily="50" charset="-128"/>
              </a:rPr>
              <a:t>く本物の音　素敵な音色がホールいっぱいに響き渡りました。</a:t>
            </a:r>
            <a:endParaRPr kumimoji="1" lang="en-US" altLang="ja-JP" sz="1000" dirty="0" smtClean="0">
              <a:solidFill>
                <a:prstClr val="black"/>
              </a:solidFill>
              <a:latin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3451" y="4108314"/>
            <a:ext cx="2044008" cy="1533735"/>
          </a:xfrm>
          <a:prstGeom prst="rect">
            <a:avLst/>
          </a:prstGeom>
        </p:spPr>
      </p:pic>
      <p:sp>
        <p:nvSpPr>
          <p:cNvPr id="23" name="テキスト ボックス 22"/>
          <p:cNvSpPr txBox="1"/>
          <p:nvPr/>
        </p:nvSpPr>
        <p:spPr>
          <a:xfrm>
            <a:off x="4084321" y="5632931"/>
            <a:ext cx="2459354" cy="400110"/>
          </a:xfrm>
          <a:prstGeom prst="rect">
            <a:avLst/>
          </a:prstGeom>
          <a:noFill/>
        </p:spPr>
        <p:txBody>
          <a:bodyPr wrap="square" rtlCol="0">
            <a:spAutoFit/>
          </a:bodyPr>
          <a:lstStyle/>
          <a:p>
            <a:pPr defTabSz="914400"/>
            <a:r>
              <a:rPr kumimoji="1" lang="ja-JP" altLang="en-US" sz="1000" dirty="0" smtClean="0">
                <a:solidFill>
                  <a:prstClr val="black"/>
                </a:solidFill>
                <a:latin typeface="メイリオ" panose="020B0604030504040204" pitchFamily="50" charset="-128"/>
                <a:cs typeface="メイリオ" panose="020B0604030504040204" pitchFamily="50" charset="-128"/>
              </a:rPr>
              <a:t>ステージを降りての演奏は、</a:t>
            </a:r>
            <a:endParaRPr kumimoji="1" lang="en-US" altLang="ja-JP" sz="1000" dirty="0" smtClean="0">
              <a:solidFill>
                <a:prstClr val="black"/>
              </a:solidFill>
              <a:latin typeface="メイリオ" panose="020B0604030504040204" pitchFamily="50" charset="-128"/>
              <a:cs typeface="メイリオ" panose="020B0604030504040204" pitchFamily="50" charset="-128"/>
            </a:endParaRPr>
          </a:p>
          <a:p>
            <a:pPr defTabSz="914400"/>
            <a:r>
              <a:rPr kumimoji="1" lang="ja-JP" altLang="en-US" sz="1000" dirty="0" smtClean="0">
                <a:solidFill>
                  <a:prstClr val="black"/>
                </a:solidFill>
                <a:latin typeface="メイリオ" panose="020B0604030504040204" pitchFamily="50" charset="-128"/>
                <a:cs typeface="メイリオ" panose="020B0604030504040204" pitchFamily="50" charset="-128"/>
              </a:rPr>
              <a:t>とても近く、お客さんも興奮気味！</a:t>
            </a:r>
            <a:endParaRPr kumimoji="1" lang="ja-JP" altLang="en-US" sz="1000" dirty="0">
              <a:solidFill>
                <a:prstClr val="black"/>
              </a:solidFill>
              <a:latin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638175" y="7372350"/>
            <a:ext cx="2171700" cy="861774"/>
          </a:xfrm>
          <a:prstGeom prst="rect">
            <a:avLst/>
          </a:prstGeom>
          <a:noFill/>
        </p:spPr>
        <p:txBody>
          <a:bodyPr wrap="square" rtlCol="0">
            <a:spAutoFit/>
          </a:bodyPr>
          <a:lstStyle/>
          <a:p>
            <a:pPr defTabSz="914400"/>
            <a:r>
              <a:rPr kumimoji="1" lang="ja-JP" altLang="en-US" sz="1000" dirty="0" smtClean="0">
                <a:solidFill>
                  <a:prstClr val="black"/>
                </a:solidFill>
                <a:latin typeface="メイリオ" panose="020B0604030504040204" pitchFamily="50" charset="-128"/>
                <a:cs typeface="メイリオ" panose="020B0604030504040204" pitchFamily="50" charset="-128"/>
              </a:rPr>
              <a:t>ジャンケン大会をして優勝者に</a:t>
            </a:r>
            <a:r>
              <a:rPr kumimoji="1" lang="ja-JP" altLang="en-US" sz="1000" dirty="0" smtClean="0">
                <a:solidFill>
                  <a:prstClr val="black"/>
                </a:solidFill>
                <a:latin typeface="メイリオ" panose="020B0604030504040204" pitchFamily="50" charset="-128"/>
                <a:cs typeface="メイリオ" panose="020B0604030504040204" pitchFamily="50" charset="-128"/>
              </a:rPr>
              <a:t>はなんと！</a:t>
            </a:r>
            <a:r>
              <a:rPr kumimoji="1" lang="en-US" altLang="ja-JP" sz="1000" dirty="0" err="1" smtClean="0">
                <a:solidFill>
                  <a:prstClr val="black"/>
                </a:solidFill>
                <a:latin typeface="メイリオ" panose="020B0604030504040204" pitchFamily="50" charset="-128"/>
                <a:cs typeface="メイリオ" panose="020B0604030504040204" pitchFamily="50" charset="-128"/>
              </a:rPr>
              <a:t>Everly</a:t>
            </a:r>
            <a:r>
              <a:rPr kumimoji="1" lang="ja-JP" altLang="en-US" sz="1000" dirty="0" err="1" smtClean="0">
                <a:solidFill>
                  <a:prstClr val="black"/>
                </a:solidFill>
                <a:latin typeface="メイリオ" panose="020B0604030504040204" pitchFamily="50" charset="-128"/>
                <a:cs typeface="メイリオ" panose="020B0604030504040204" pitchFamily="50" charset="-128"/>
              </a:rPr>
              <a:t>さんの</a:t>
            </a:r>
            <a:r>
              <a:rPr kumimoji="1" lang="en-US" altLang="ja-JP" sz="1000" dirty="0" smtClean="0">
                <a:solidFill>
                  <a:prstClr val="black"/>
                </a:solidFill>
                <a:latin typeface="メイリオ" panose="020B0604030504040204" pitchFamily="50" charset="-128"/>
                <a:cs typeface="メイリオ" panose="020B0604030504040204" pitchFamily="50" charset="-128"/>
              </a:rPr>
              <a:t>CD</a:t>
            </a:r>
            <a:r>
              <a:rPr kumimoji="1" lang="ja-JP" altLang="en-US" sz="1000" dirty="0" smtClean="0">
                <a:solidFill>
                  <a:prstClr val="black"/>
                </a:solidFill>
                <a:latin typeface="メイリオ" panose="020B0604030504040204" pitchFamily="50" charset="-128"/>
                <a:cs typeface="メイリオ" panose="020B0604030504040204" pitchFamily="50" charset="-128"/>
              </a:rPr>
              <a:t>が当たりました！</a:t>
            </a:r>
            <a:r>
              <a:rPr kumimoji="1" lang="ja-JP" altLang="en-US" sz="1000" dirty="0" smtClean="0">
                <a:solidFill>
                  <a:prstClr val="black"/>
                </a:solidFill>
                <a:latin typeface="メイリオ" panose="020B0604030504040204" pitchFamily="50" charset="-128"/>
                <a:cs typeface="メイリオ" panose="020B0604030504040204" pitchFamily="50" charset="-128"/>
              </a:rPr>
              <a:t>！　やったね</a:t>
            </a:r>
            <a:r>
              <a:rPr kumimoji="1" lang="en-US" altLang="ja-JP" sz="1000" dirty="0" smtClean="0">
                <a:solidFill>
                  <a:prstClr val="black"/>
                </a:solidFill>
                <a:latin typeface="メイリオ" panose="020B0604030504040204" pitchFamily="50" charset="-128"/>
                <a:cs typeface="メイリオ" panose="020B0604030504040204" pitchFamily="50" charset="-128"/>
              </a:rPr>
              <a:t>!(^^)!</a:t>
            </a:r>
            <a:endParaRPr kumimoji="1" lang="en-US" altLang="ja-JP" sz="1000" dirty="0" smtClean="0">
              <a:solidFill>
                <a:prstClr val="black"/>
              </a:solidFill>
              <a:latin typeface="メイリオ" panose="020B0604030504040204" pitchFamily="50" charset="-128"/>
              <a:cs typeface="メイリオ" panose="020B0604030504040204" pitchFamily="50" charset="-128"/>
            </a:endParaRPr>
          </a:p>
          <a:p>
            <a:pPr defTabSz="914400"/>
            <a:r>
              <a:rPr kumimoji="1" lang="ja-JP" altLang="en-US" sz="1000" dirty="0" smtClean="0">
                <a:solidFill>
                  <a:prstClr val="black"/>
                </a:solidFill>
                <a:latin typeface="メイリオ" panose="020B0604030504040204" pitchFamily="50" charset="-128"/>
                <a:cs typeface="メイリオ" panose="020B0604030504040204" pitchFamily="50" charset="-128"/>
              </a:rPr>
              <a:t>ヴァイオリン</a:t>
            </a:r>
            <a:r>
              <a:rPr kumimoji="1" lang="ja-JP" altLang="en-US" sz="1000" dirty="0">
                <a:solidFill>
                  <a:prstClr val="black"/>
                </a:solidFill>
                <a:latin typeface="メイリオ" panose="020B0604030504040204" pitchFamily="50" charset="-128"/>
                <a:cs typeface="メイリオ" panose="020B0604030504040204" pitchFamily="50" charset="-128"/>
              </a:rPr>
              <a:t>体験もあり、</a:t>
            </a:r>
            <a:r>
              <a:rPr kumimoji="1" lang="ja-JP" altLang="en-US" sz="1000" dirty="0" smtClean="0">
                <a:solidFill>
                  <a:prstClr val="black"/>
                </a:solidFill>
                <a:latin typeface="メイリオ" panose="020B0604030504040204" pitchFamily="50" charset="-128"/>
                <a:cs typeface="メイリオ" panose="020B0604030504040204" pitchFamily="50" charset="-128"/>
              </a:rPr>
              <a:t>会場は大い</a:t>
            </a:r>
            <a:r>
              <a:rPr kumimoji="1" lang="ja-JP" altLang="en-US" sz="1000" dirty="0">
                <a:solidFill>
                  <a:prstClr val="black"/>
                </a:solidFill>
                <a:latin typeface="メイリオ" panose="020B0604030504040204" pitchFamily="50" charset="-128"/>
                <a:cs typeface="メイリオ" panose="020B0604030504040204" pitchFamily="50" charset="-128"/>
              </a:rPr>
              <a:t>に盛り上がりました</a:t>
            </a:r>
            <a:r>
              <a:rPr kumimoji="1" lang="ja-JP" altLang="en-US" sz="1000" dirty="0" smtClean="0">
                <a:solidFill>
                  <a:prstClr val="black"/>
                </a:solidFill>
                <a:latin typeface="メイリオ" panose="020B0604030504040204" pitchFamily="50" charset="-128"/>
                <a:cs typeface="メイリオ" panose="020B0604030504040204" pitchFamily="50" charset="-128"/>
              </a:rPr>
              <a:t>。</a:t>
            </a:r>
            <a:endParaRPr kumimoji="1" lang="en-US" altLang="ja-JP" sz="1000" dirty="0">
              <a:solidFill>
                <a:prstClr val="black"/>
              </a:solidFill>
              <a:latin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rotWithShape="1">
          <a:blip r:embed="rId5">
            <a:extLst>
              <a:ext uri="{28A0092B-C50C-407E-A947-70E740481C1C}">
                <a14:useLocalDpi xmlns:a14="http://schemas.microsoft.com/office/drawing/2010/main" val="0"/>
              </a:ext>
            </a:extLst>
          </a:blip>
          <a:srcRect t="15818"/>
          <a:stretch/>
        </p:blipFill>
        <p:spPr>
          <a:xfrm>
            <a:off x="448774" y="5857875"/>
            <a:ext cx="2380151" cy="1499148"/>
          </a:xfrm>
          <a:prstGeom prst="rect">
            <a:avLst/>
          </a:prstGeom>
        </p:spPr>
      </p:pic>
      <p:sp>
        <p:nvSpPr>
          <p:cNvPr id="24" name="テキスト ボックス 23"/>
          <p:cNvSpPr txBox="1"/>
          <p:nvPr/>
        </p:nvSpPr>
        <p:spPr>
          <a:xfrm>
            <a:off x="0" y="448095"/>
            <a:ext cx="6858000" cy="415498"/>
          </a:xfrm>
          <a:prstGeom prst="rect">
            <a:avLst/>
          </a:prstGeom>
          <a:solidFill>
            <a:srgbClr val="C00000"/>
          </a:solidFill>
        </p:spPr>
        <p:txBody>
          <a:bodyPr wrap="square" bIns="0" rtlCol="0">
            <a:spAutoFit/>
            <a:scene3d>
              <a:camera prst="orthographicFront"/>
              <a:lightRig rig="threePt" dir="t"/>
            </a:scene3d>
            <a:sp3d>
              <a:bevelT w="0" h="0"/>
              <a:bevelB w="0" h="0"/>
            </a:sp3d>
          </a:bodyPr>
          <a:lstStyle/>
          <a:p>
            <a:pPr algn="ctr" defTabSz="914400"/>
            <a:r>
              <a:rPr kumimoji="1" lang="ja-JP" altLang="en-US" sz="2400" dirty="0" err="1" smtClean="0">
                <a:ln w="12700">
                  <a:solidFill>
                    <a:schemeClr val="bg1"/>
                  </a:solidFill>
                </a:ln>
                <a:solidFill>
                  <a:schemeClr val="bg1"/>
                </a:solidFill>
                <a:latin typeface="+mj-ea"/>
                <a:ea typeface="+mj-ea"/>
                <a:cs typeface="メイリオ" panose="020B0604030504040204" pitchFamily="50" charset="-128"/>
              </a:rPr>
              <a:t>すず</a:t>
            </a:r>
            <a:r>
              <a:rPr kumimoji="1" lang="ja-JP" altLang="en-US" sz="2400" dirty="0" smtClean="0">
                <a:ln w="12700">
                  <a:solidFill>
                    <a:schemeClr val="bg1"/>
                  </a:solidFill>
                </a:ln>
                <a:solidFill>
                  <a:schemeClr val="bg1"/>
                </a:solidFill>
                <a:latin typeface="+mj-ea"/>
                <a:ea typeface="+mj-ea"/>
                <a:cs typeface="メイリオ" panose="020B0604030504040204" pitchFamily="50" charset="-128"/>
              </a:rPr>
              <a:t>かぜ経友会　活動報告　</a:t>
            </a:r>
            <a:endParaRPr kumimoji="1" lang="en-US" altLang="ja-JP" sz="2400" dirty="0" smtClean="0">
              <a:ln w="12700">
                <a:solidFill>
                  <a:schemeClr val="bg1"/>
                </a:solidFill>
              </a:ln>
              <a:solidFill>
                <a:schemeClr val="bg1"/>
              </a:solidFill>
              <a:latin typeface="+mj-ea"/>
              <a:ea typeface="+mj-ea"/>
              <a:cs typeface="メイリオ" panose="020B0604030504040204" pitchFamily="50" charset="-128"/>
            </a:endParaRPr>
          </a:p>
        </p:txBody>
      </p:sp>
    </p:spTree>
    <p:extLst>
      <p:ext uri="{BB962C8B-B14F-4D97-AF65-F5344CB8AC3E}">
        <p14:creationId xmlns:p14="http://schemas.microsoft.com/office/powerpoint/2010/main" val="3578710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2351</TotalTime>
  <Words>376</Words>
  <Application>Microsoft Office PowerPoint</Application>
  <PresentationFormat>A4 210 x 297 mm</PresentationFormat>
  <Paragraphs>85</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HGP創英ﾌﾟﾚｾﾞﾝｽEB</vt:lpstr>
      <vt:lpstr>HGP創英角ﾎﾟｯﾌﾟ体</vt:lpstr>
      <vt:lpstr>HG丸ｺﾞｼｯｸM-PRO</vt:lpstr>
      <vt:lpstr>Meiryo UI</vt:lpstr>
      <vt:lpstr>メイリオ</vt:lpstr>
      <vt:lpstr>Arial</vt:lpstr>
      <vt:lpstr>Century Gothic</vt:lpstr>
      <vt:lpstr>Times New Roman</vt:lpstr>
      <vt:lpstr>Wingdings</vt:lpstr>
      <vt:lpstr>Wingdings 3</vt:lpstr>
      <vt:lpstr>ウィスプ</vt:lpstr>
      <vt:lpstr>すずかぜ新聞</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助成金をうまく活用する方法</dc:title>
  <dc:creator>pc15</dc:creator>
  <cp:lastModifiedBy>pc1</cp:lastModifiedBy>
  <cp:revision>155</cp:revision>
  <cp:lastPrinted>2017-04-19T01:57:15Z</cp:lastPrinted>
  <dcterms:created xsi:type="dcterms:W3CDTF">2013-09-20T01:05:53Z</dcterms:created>
  <dcterms:modified xsi:type="dcterms:W3CDTF">2017-04-21T00:27:54Z</dcterms:modified>
</cp:coreProperties>
</file>